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81" r:id="rId5"/>
  </p:sldMasterIdLst>
  <p:notesMasterIdLst>
    <p:notesMasterId r:id="rId33"/>
  </p:notesMasterIdLst>
  <p:sldIdLst>
    <p:sldId id="315" r:id="rId6"/>
    <p:sldId id="323" r:id="rId7"/>
    <p:sldId id="305" r:id="rId8"/>
    <p:sldId id="4223" r:id="rId9"/>
    <p:sldId id="324" r:id="rId10"/>
    <p:sldId id="4224" r:id="rId11"/>
    <p:sldId id="325" r:id="rId12"/>
    <p:sldId id="4225" r:id="rId13"/>
    <p:sldId id="331" r:id="rId14"/>
    <p:sldId id="4226" r:id="rId15"/>
    <p:sldId id="4211" r:id="rId16"/>
    <p:sldId id="4216" r:id="rId17"/>
    <p:sldId id="4228" r:id="rId18"/>
    <p:sldId id="4209" r:id="rId19"/>
    <p:sldId id="4229" r:id="rId20"/>
    <p:sldId id="4235" r:id="rId21"/>
    <p:sldId id="4227" r:id="rId22"/>
    <p:sldId id="4221" r:id="rId23"/>
    <p:sldId id="261" r:id="rId24"/>
    <p:sldId id="4217" r:id="rId25"/>
    <p:sldId id="4218" r:id="rId26"/>
    <p:sldId id="4219" r:id="rId27"/>
    <p:sldId id="4220" r:id="rId28"/>
    <p:sldId id="4212" r:id="rId29"/>
    <p:sldId id="4222" r:id="rId30"/>
    <p:sldId id="4205" r:id="rId31"/>
    <p:sldId id="4231" r:id="rId32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3BA6581-FD24-CF2A-E614-0BC8DADD5F12}" name="Jeff Rapp" initials="JR" userId="S::jrapp@reacpa.com::a05b7ae1-6ee7-45ad-80f5-d3a661cb8b6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E0CA"/>
    <a:srgbClr val="080808"/>
    <a:srgbClr val="50A2A6"/>
    <a:srgbClr val="E7E7E7"/>
    <a:srgbClr val="143A50"/>
    <a:srgbClr val="0173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283" autoAdjust="0"/>
  </p:normalViewPr>
  <p:slideViewPr>
    <p:cSldViewPr snapToGrid="0">
      <p:cViewPr varScale="1">
        <p:scale>
          <a:sx n="108" d="100"/>
          <a:sy n="108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13" Type="http://schemas.openxmlformats.org/officeDocument/2006/relationships/image" Target="../media/image48.png"/><Relationship Id="rId18" Type="http://schemas.openxmlformats.org/officeDocument/2006/relationships/image" Target="../media/image53.svg"/><Relationship Id="rId3" Type="http://schemas.openxmlformats.org/officeDocument/2006/relationships/image" Target="../media/image38.png"/><Relationship Id="rId21" Type="http://schemas.openxmlformats.org/officeDocument/2006/relationships/image" Target="../media/image56.png"/><Relationship Id="rId7" Type="http://schemas.openxmlformats.org/officeDocument/2006/relationships/image" Target="../media/image42.png"/><Relationship Id="rId12" Type="http://schemas.openxmlformats.org/officeDocument/2006/relationships/image" Target="../media/image47.svg"/><Relationship Id="rId17" Type="http://schemas.openxmlformats.org/officeDocument/2006/relationships/image" Target="../media/image52.png"/><Relationship Id="rId2" Type="http://schemas.openxmlformats.org/officeDocument/2006/relationships/image" Target="../media/image37.svg"/><Relationship Id="rId16" Type="http://schemas.openxmlformats.org/officeDocument/2006/relationships/image" Target="../media/image51.svg"/><Relationship Id="rId20" Type="http://schemas.openxmlformats.org/officeDocument/2006/relationships/image" Target="../media/image55.svg"/><Relationship Id="rId1" Type="http://schemas.openxmlformats.org/officeDocument/2006/relationships/image" Target="../media/image36.png"/><Relationship Id="rId6" Type="http://schemas.openxmlformats.org/officeDocument/2006/relationships/image" Target="../media/image41.svg"/><Relationship Id="rId11" Type="http://schemas.openxmlformats.org/officeDocument/2006/relationships/image" Target="../media/image46.png"/><Relationship Id="rId24" Type="http://schemas.openxmlformats.org/officeDocument/2006/relationships/image" Target="../media/image59.sv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23" Type="http://schemas.openxmlformats.org/officeDocument/2006/relationships/image" Target="../media/image58.png"/><Relationship Id="rId10" Type="http://schemas.openxmlformats.org/officeDocument/2006/relationships/image" Target="../media/image45.svg"/><Relationship Id="rId19" Type="http://schemas.openxmlformats.org/officeDocument/2006/relationships/image" Target="../media/image54.png"/><Relationship Id="rId4" Type="http://schemas.openxmlformats.org/officeDocument/2006/relationships/image" Target="../media/image39.svg"/><Relationship Id="rId9" Type="http://schemas.openxmlformats.org/officeDocument/2006/relationships/image" Target="../media/image44.png"/><Relationship Id="rId14" Type="http://schemas.openxmlformats.org/officeDocument/2006/relationships/image" Target="../media/image49.svg"/><Relationship Id="rId22" Type="http://schemas.openxmlformats.org/officeDocument/2006/relationships/image" Target="../media/image57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svg"/><Relationship Id="rId1" Type="http://schemas.openxmlformats.org/officeDocument/2006/relationships/image" Target="../media/image60.png"/><Relationship Id="rId4" Type="http://schemas.openxmlformats.org/officeDocument/2006/relationships/image" Target="../media/image63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svg"/><Relationship Id="rId1" Type="http://schemas.openxmlformats.org/officeDocument/2006/relationships/image" Target="../media/image64.png"/><Relationship Id="rId4" Type="http://schemas.openxmlformats.org/officeDocument/2006/relationships/image" Target="../media/image6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13" Type="http://schemas.openxmlformats.org/officeDocument/2006/relationships/image" Target="../media/image48.png"/><Relationship Id="rId18" Type="http://schemas.openxmlformats.org/officeDocument/2006/relationships/image" Target="../media/image53.svg"/><Relationship Id="rId3" Type="http://schemas.openxmlformats.org/officeDocument/2006/relationships/image" Target="../media/image38.png"/><Relationship Id="rId21" Type="http://schemas.openxmlformats.org/officeDocument/2006/relationships/image" Target="../media/image56.png"/><Relationship Id="rId7" Type="http://schemas.openxmlformats.org/officeDocument/2006/relationships/image" Target="../media/image42.png"/><Relationship Id="rId12" Type="http://schemas.openxmlformats.org/officeDocument/2006/relationships/image" Target="../media/image47.svg"/><Relationship Id="rId17" Type="http://schemas.openxmlformats.org/officeDocument/2006/relationships/image" Target="../media/image52.png"/><Relationship Id="rId2" Type="http://schemas.openxmlformats.org/officeDocument/2006/relationships/image" Target="../media/image37.svg"/><Relationship Id="rId16" Type="http://schemas.openxmlformats.org/officeDocument/2006/relationships/image" Target="../media/image51.svg"/><Relationship Id="rId20" Type="http://schemas.openxmlformats.org/officeDocument/2006/relationships/image" Target="../media/image55.svg"/><Relationship Id="rId1" Type="http://schemas.openxmlformats.org/officeDocument/2006/relationships/image" Target="../media/image36.png"/><Relationship Id="rId6" Type="http://schemas.openxmlformats.org/officeDocument/2006/relationships/image" Target="../media/image41.svg"/><Relationship Id="rId11" Type="http://schemas.openxmlformats.org/officeDocument/2006/relationships/image" Target="../media/image46.png"/><Relationship Id="rId24" Type="http://schemas.openxmlformats.org/officeDocument/2006/relationships/image" Target="../media/image59.sv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23" Type="http://schemas.openxmlformats.org/officeDocument/2006/relationships/image" Target="../media/image58.png"/><Relationship Id="rId10" Type="http://schemas.openxmlformats.org/officeDocument/2006/relationships/image" Target="../media/image45.svg"/><Relationship Id="rId19" Type="http://schemas.openxmlformats.org/officeDocument/2006/relationships/image" Target="../media/image54.png"/><Relationship Id="rId4" Type="http://schemas.openxmlformats.org/officeDocument/2006/relationships/image" Target="../media/image39.svg"/><Relationship Id="rId9" Type="http://schemas.openxmlformats.org/officeDocument/2006/relationships/image" Target="../media/image44.png"/><Relationship Id="rId14" Type="http://schemas.openxmlformats.org/officeDocument/2006/relationships/image" Target="../media/image49.svg"/><Relationship Id="rId22" Type="http://schemas.openxmlformats.org/officeDocument/2006/relationships/image" Target="../media/image5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svg"/><Relationship Id="rId1" Type="http://schemas.openxmlformats.org/officeDocument/2006/relationships/image" Target="../media/image60.png"/><Relationship Id="rId4" Type="http://schemas.openxmlformats.org/officeDocument/2006/relationships/image" Target="../media/image63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svg"/><Relationship Id="rId1" Type="http://schemas.openxmlformats.org/officeDocument/2006/relationships/image" Target="../media/image64.png"/><Relationship Id="rId4" Type="http://schemas.openxmlformats.org/officeDocument/2006/relationships/image" Target="../media/image6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0786CF-2951-4048-8CDD-C445D0C4C92A}" type="doc">
      <dgm:prSet loTypeId="urn:microsoft.com/office/officeart/2005/8/layout/vList3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77D66A2-970B-4DB0-B575-4D50944F4B09}">
      <dgm:prSet custT="1"/>
      <dgm:spPr/>
      <dgm:t>
        <a:bodyPr/>
        <a:lstStyle/>
        <a:p>
          <a:pPr algn="l"/>
          <a:r>
            <a:rPr lang="en-US" sz="1600"/>
            <a:t>Continuous monitoring &amp; vulnerability management</a:t>
          </a:r>
        </a:p>
      </dgm:t>
    </dgm:pt>
    <dgm:pt modelId="{396787D7-C657-41D1-BC94-FFF0800D5CB3}" type="parTrans" cxnId="{51287F17-9BF5-4BBA-954C-4A3513309271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B9779541-4822-4DDD-BB69-D2CE7068D26B}" type="sibTrans" cxnId="{51287F17-9BF5-4BBA-954C-4A3513309271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FEABC757-CEE4-4E93-9E6A-EC7207F31FEB}">
      <dgm:prSet custT="1"/>
      <dgm:spPr/>
      <dgm:t>
        <a:bodyPr/>
        <a:lstStyle/>
        <a:p>
          <a:pPr algn="l"/>
          <a:r>
            <a:rPr lang="en-US" sz="1600"/>
            <a:t>Cyber hygiene &amp; training</a:t>
          </a:r>
        </a:p>
      </dgm:t>
    </dgm:pt>
    <dgm:pt modelId="{A0E74B77-ACF0-4827-B39E-C58A21EA8248}" type="parTrans" cxnId="{2C897E9A-E4F3-4C1A-8493-ECFBD8803CF2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DD06783E-E887-4C55-BA6E-6DB0428A6D71}" type="sibTrans" cxnId="{2C897E9A-E4F3-4C1A-8493-ECFBD8803CF2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7B13D50E-616F-428E-834D-41863D0FDEB1}">
      <dgm:prSet custT="1"/>
      <dgm:spPr/>
      <dgm:t>
        <a:bodyPr/>
        <a:lstStyle/>
        <a:p>
          <a:pPr algn="l"/>
          <a:r>
            <a:rPr lang="en-US" sz="1600"/>
            <a:t>Data backup &amp; disaster recovery</a:t>
          </a:r>
        </a:p>
      </dgm:t>
    </dgm:pt>
    <dgm:pt modelId="{BFA9EEEC-AE12-456F-BBD2-3D98DBC650AD}" type="parTrans" cxnId="{76942F1C-D931-4D7E-8CDC-502AA529CD71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B68797A1-3527-424E-8091-B6FC37F6A455}" type="sibTrans" cxnId="{76942F1C-D931-4D7E-8CDC-502AA529CD71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A8E8BABD-85F7-4837-825E-95903A5C4472}">
      <dgm:prSet custT="1"/>
      <dgm:spPr/>
      <dgm:t>
        <a:bodyPr/>
        <a:lstStyle/>
        <a:p>
          <a:pPr algn="l"/>
          <a:r>
            <a:rPr lang="en-US" sz="1600"/>
            <a:t>Network segmentation &amp; access controls</a:t>
          </a:r>
        </a:p>
      </dgm:t>
    </dgm:pt>
    <dgm:pt modelId="{D70DBB19-AA24-4F3C-A5EB-66315B98A40D}" type="parTrans" cxnId="{6A2846E9-FB46-45CC-9A6F-EF88004AC050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DB279042-A298-4CB2-B45A-377CAC4043AF}" type="sibTrans" cxnId="{6A2846E9-FB46-45CC-9A6F-EF88004AC050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13D9781C-F1A7-46BD-8A6E-236AE9AC6915}">
      <dgm:prSet custT="1"/>
      <dgm:spPr/>
      <dgm:t>
        <a:bodyPr/>
        <a:lstStyle/>
        <a:p>
          <a:pPr algn="l"/>
          <a:r>
            <a:rPr lang="en-US" sz="1600"/>
            <a:t>Partnerships with professionals</a:t>
          </a:r>
          <a:endParaRPr lang="en-US" sz="1600" dirty="0"/>
        </a:p>
      </dgm:t>
    </dgm:pt>
    <dgm:pt modelId="{422BEBA1-1F2B-463F-A8BA-F92DBEEFC99D}" type="parTrans" cxnId="{2A793FC8-68A2-4DEC-B819-6E84417C17F8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216411F4-8B6D-49DE-A7C6-D8D311CF72A3}" type="sibTrans" cxnId="{2A793FC8-68A2-4DEC-B819-6E84417C17F8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EEF9E9D6-A54E-47CB-8A89-DDDCF8C600F6}">
      <dgm:prSet custT="1"/>
      <dgm:spPr/>
      <dgm:t>
        <a:bodyPr/>
        <a:lstStyle/>
        <a:p>
          <a:pPr algn="l"/>
          <a:r>
            <a:rPr lang="en-US" sz="1600"/>
            <a:t>Endpoint detection &amp; response</a:t>
          </a:r>
        </a:p>
      </dgm:t>
    </dgm:pt>
    <dgm:pt modelId="{30CB292C-CF6D-43E6-85D3-316F055B8850}" type="parTrans" cxnId="{6286F53E-640E-4B42-ADA9-D39D0B5EA783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6B6180A4-1859-42CB-9C7C-86366B3542A5}" type="sibTrans" cxnId="{6286F53E-640E-4B42-ADA9-D39D0B5EA783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B26290A7-7DA0-47AA-88FB-DFE7A1A4E0CE}">
      <dgm:prSet custT="1"/>
      <dgm:spPr/>
      <dgm:t>
        <a:bodyPr/>
        <a:lstStyle/>
        <a:p>
          <a:pPr algn="l"/>
          <a:r>
            <a:rPr lang="en-US" sz="1600"/>
            <a:t>Risk assessments &amp; prioritization</a:t>
          </a:r>
        </a:p>
      </dgm:t>
    </dgm:pt>
    <dgm:pt modelId="{E3B4232D-EE28-4EA7-9CC3-9491D19ACDAD}" type="parTrans" cxnId="{25E50130-6F80-4C4A-924F-D11D31811B70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795785FB-A8BD-482E-9880-268830F85C0A}" type="sibTrans" cxnId="{25E50130-6F80-4C4A-924F-D11D31811B70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E73E6FBE-D6C0-4E8B-8ACC-056336373D79}">
      <dgm:prSet custT="1"/>
      <dgm:spPr/>
      <dgm:t>
        <a:bodyPr/>
        <a:lstStyle/>
        <a:p>
          <a:pPr algn="l"/>
          <a:r>
            <a:rPr lang="en-US" sz="1600" dirty="0"/>
            <a:t>Incident response &amp; planning</a:t>
          </a:r>
        </a:p>
      </dgm:t>
    </dgm:pt>
    <dgm:pt modelId="{0466A373-8CA0-454D-84C7-FBFDA5084DE2}" type="parTrans" cxnId="{E19B10EA-FFB7-4C35-8A7C-47758631B35F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6E5E6DAE-92F5-47CB-AE32-885F60FA6A54}" type="sibTrans" cxnId="{E19B10EA-FFB7-4C35-8A7C-47758631B35F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16F0B4CF-A7E8-45F2-AACD-2BB8ABEFC730}">
      <dgm:prSet custT="1"/>
      <dgm:spPr/>
      <dgm:t>
        <a:bodyPr/>
        <a:lstStyle/>
        <a:p>
          <a:pPr algn="l"/>
          <a:r>
            <a:rPr lang="en-US" sz="1600"/>
            <a:t>Cloud security management</a:t>
          </a:r>
        </a:p>
      </dgm:t>
    </dgm:pt>
    <dgm:pt modelId="{F6E28AA6-E87A-4263-929B-1A6471E0257C}" type="parTrans" cxnId="{82FF239D-4C15-4818-8993-6236B2824150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8AE85EEC-70C5-4799-A371-10748D6DB414}" type="sibTrans" cxnId="{82FF239D-4C15-4818-8993-6236B2824150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5D24AD27-7AC7-4112-8665-0246D3C086BA}">
      <dgm:prSet custT="1"/>
      <dgm:spPr/>
      <dgm:t>
        <a:bodyPr/>
        <a:lstStyle/>
        <a:p>
          <a:pPr algn="l"/>
          <a:r>
            <a:rPr lang="en-US" sz="1600"/>
            <a:t>Third party management</a:t>
          </a:r>
          <a:endParaRPr lang="en-US" sz="1600" dirty="0"/>
        </a:p>
      </dgm:t>
    </dgm:pt>
    <dgm:pt modelId="{99F64D31-16EF-4F6A-B034-DD0BDFE0684E}" type="parTrans" cxnId="{8E216E9D-5D4E-402B-B57B-78D1AB305BFC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F0D40E34-4C13-4879-A3F1-6774F6F8CA72}" type="sibTrans" cxnId="{8E216E9D-5D4E-402B-B57B-78D1AB305BFC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EE1043CD-271A-418B-8E6E-8E2C54B18D80}">
      <dgm:prSet custT="1"/>
      <dgm:spPr/>
      <dgm:t>
        <a:bodyPr/>
        <a:lstStyle/>
        <a:p>
          <a:pPr algn="l"/>
          <a:r>
            <a:rPr lang="en-US" sz="1600" dirty="0"/>
            <a:t>Encryption &amp; data loss prevention</a:t>
          </a:r>
        </a:p>
      </dgm:t>
    </dgm:pt>
    <dgm:pt modelId="{00C31679-6C0E-44F5-9FD9-D8A413BC911D}" type="parTrans" cxnId="{32AE4475-87DA-4985-AD86-30DCC1392400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9845FE47-C454-4A82-A68C-FC8D2BD8B778}" type="sibTrans" cxnId="{32AE4475-87DA-4985-AD86-30DCC1392400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EC7DF376-1765-4CDD-BC95-73649F848937}">
      <dgm:prSet custT="1"/>
      <dgm:spPr/>
      <dgm:t>
        <a:bodyPr/>
        <a:lstStyle/>
        <a:p>
          <a:pPr algn="l"/>
          <a:r>
            <a:rPr lang="en-US" sz="1600"/>
            <a:t>Security frameworks &amp; compliance</a:t>
          </a:r>
        </a:p>
      </dgm:t>
    </dgm:pt>
    <dgm:pt modelId="{220B5377-3EDB-4722-9D81-D5527746258F}" type="sibTrans" cxnId="{313EBDF0-CB81-4875-96AE-5A5F94AB5C05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E385165F-2FB4-4009-A556-070D46783596}" type="parTrans" cxnId="{313EBDF0-CB81-4875-96AE-5A5F94AB5C05}">
      <dgm:prSet/>
      <dgm:spPr/>
      <dgm:t>
        <a:bodyPr/>
        <a:lstStyle/>
        <a:p>
          <a:pPr algn="l"/>
          <a:endParaRPr lang="en-US" sz="1050">
            <a:solidFill>
              <a:srgbClr val="002060"/>
            </a:solidFill>
          </a:endParaRPr>
        </a:p>
      </dgm:t>
    </dgm:pt>
    <dgm:pt modelId="{134735A3-96B0-43BB-B592-34956A8B028A}" type="pres">
      <dgm:prSet presAssocID="{060786CF-2951-4048-8CDD-C445D0C4C92A}" presName="linearFlow" presStyleCnt="0">
        <dgm:presLayoutVars>
          <dgm:dir/>
          <dgm:resizeHandles val="exact"/>
        </dgm:presLayoutVars>
      </dgm:prSet>
      <dgm:spPr/>
    </dgm:pt>
    <dgm:pt modelId="{DADFDECD-3274-465D-B08D-108ED53FBEC7}" type="pres">
      <dgm:prSet presAssocID="{B26290A7-7DA0-47AA-88FB-DFE7A1A4E0CE}" presName="composite" presStyleCnt="0"/>
      <dgm:spPr/>
    </dgm:pt>
    <dgm:pt modelId="{41ED77C3-4E91-4567-9A47-BEBF0D69B233}" type="pres">
      <dgm:prSet presAssocID="{B26290A7-7DA0-47AA-88FB-DFE7A1A4E0CE}" presName="imgShp" presStyleLbl="fgImgPlace1" presStyleIdx="0" presStyleCnt="12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ardroom with solid fill"/>
        </a:ext>
      </dgm:extLst>
    </dgm:pt>
    <dgm:pt modelId="{ABC53CD7-7F6C-4E0B-87CB-E04935A71B0C}" type="pres">
      <dgm:prSet presAssocID="{B26290A7-7DA0-47AA-88FB-DFE7A1A4E0CE}" presName="txShp" presStyleLbl="node1" presStyleIdx="0" presStyleCnt="12">
        <dgm:presLayoutVars>
          <dgm:bulletEnabled val="1"/>
        </dgm:presLayoutVars>
      </dgm:prSet>
      <dgm:spPr/>
    </dgm:pt>
    <dgm:pt modelId="{8667B921-EA83-4951-B83B-839156D91BE8}" type="pres">
      <dgm:prSet presAssocID="{795785FB-A8BD-482E-9880-268830F85C0A}" presName="spacing" presStyleCnt="0"/>
      <dgm:spPr/>
    </dgm:pt>
    <dgm:pt modelId="{47068398-C011-4045-BC96-151156C996E0}" type="pres">
      <dgm:prSet presAssocID="{EC7DF376-1765-4CDD-BC95-73649F848937}" presName="composite" presStyleCnt="0"/>
      <dgm:spPr/>
    </dgm:pt>
    <dgm:pt modelId="{BF321C45-2F45-44A3-B43F-982DE632838E}" type="pres">
      <dgm:prSet presAssocID="{EC7DF376-1765-4CDD-BC95-73649F848937}" presName="imgShp" presStyleLbl="fgImgPlace1" presStyleIdx="1" presStyleCnt="12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list with solid fill"/>
        </a:ext>
      </dgm:extLst>
    </dgm:pt>
    <dgm:pt modelId="{566BD15E-133E-4D51-9625-8391F756618A}" type="pres">
      <dgm:prSet presAssocID="{EC7DF376-1765-4CDD-BC95-73649F848937}" presName="txShp" presStyleLbl="node1" presStyleIdx="1" presStyleCnt="12">
        <dgm:presLayoutVars>
          <dgm:bulletEnabled val="1"/>
        </dgm:presLayoutVars>
      </dgm:prSet>
      <dgm:spPr/>
    </dgm:pt>
    <dgm:pt modelId="{65590AFC-6A37-4240-8D47-3C9972D12555}" type="pres">
      <dgm:prSet presAssocID="{220B5377-3EDB-4722-9D81-D5527746258F}" presName="spacing" presStyleCnt="0"/>
      <dgm:spPr/>
    </dgm:pt>
    <dgm:pt modelId="{B89D05F9-C186-4D30-B5F7-0B68BCC504A4}" type="pres">
      <dgm:prSet presAssocID="{E73E6FBE-D6C0-4E8B-8ACC-056336373D79}" presName="composite" presStyleCnt="0"/>
      <dgm:spPr/>
    </dgm:pt>
    <dgm:pt modelId="{9D469110-442D-4730-8FA8-18FA5A89F8E5}" type="pres">
      <dgm:prSet presAssocID="{E73E6FBE-D6C0-4E8B-8ACC-056336373D79}" presName="imgShp" presStyleLbl="fgImgPlace1" presStyleIdx="2" presStyleCnt="12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0BF2A094-6495-496F-8DB8-BB95B21F4415}" type="pres">
      <dgm:prSet presAssocID="{E73E6FBE-D6C0-4E8B-8ACC-056336373D79}" presName="txShp" presStyleLbl="node1" presStyleIdx="2" presStyleCnt="12">
        <dgm:presLayoutVars>
          <dgm:bulletEnabled val="1"/>
        </dgm:presLayoutVars>
      </dgm:prSet>
      <dgm:spPr/>
    </dgm:pt>
    <dgm:pt modelId="{89D62C91-9128-4768-8B1E-67AD7F35A212}" type="pres">
      <dgm:prSet presAssocID="{6E5E6DAE-92F5-47CB-AE32-885F60FA6A54}" presName="spacing" presStyleCnt="0"/>
      <dgm:spPr/>
    </dgm:pt>
    <dgm:pt modelId="{F511332D-FE83-4BC7-A300-ED2847D83360}" type="pres">
      <dgm:prSet presAssocID="{A8E8BABD-85F7-4837-825E-95903A5C4472}" presName="composite" presStyleCnt="0"/>
      <dgm:spPr/>
    </dgm:pt>
    <dgm:pt modelId="{56BE8E3E-FE8F-4AF0-AE76-D428D2946A8C}" type="pres">
      <dgm:prSet presAssocID="{A8E8BABD-85F7-4837-825E-95903A5C4472}" presName="imgShp" presStyleLbl="fgImgPlace1" presStyleIdx="3" presStyleCnt="12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twork"/>
        </a:ext>
      </dgm:extLst>
    </dgm:pt>
    <dgm:pt modelId="{FE5AD7C0-3262-445D-9282-4E82962E94A9}" type="pres">
      <dgm:prSet presAssocID="{A8E8BABD-85F7-4837-825E-95903A5C4472}" presName="txShp" presStyleLbl="node1" presStyleIdx="3" presStyleCnt="12">
        <dgm:presLayoutVars>
          <dgm:bulletEnabled val="1"/>
        </dgm:presLayoutVars>
      </dgm:prSet>
      <dgm:spPr/>
    </dgm:pt>
    <dgm:pt modelId="{50F689B3-A242-4929-9799-7CD91F551E3D}" type="pres">
      <dgm:prSet presAssocID="{DB279042-A298-4CB2-B45A-377CAC4043AF}" presName="spacing" presStyleCnt="0"/>
      <dgm:spPr/>
    </dgm:pt>
    <dgm:pt modelId="{1FBC3BAE-ED32-4B51-A8F1-0758506C2E72}" type="pres">
      <dgm:prSet presAssocID="{FEABC757-CEE4-4E93-9E6A-EC7207F31FEB}" presName="composite" presStyleCnt="0"/>
      <dgm:spPr/>
    </dgm:pt>
    <dgm:pt modelId="{5F999B1B-57FB-4BCA-9D86-61702E07215E}" type="pres">
      <dgm:prSet presAssocID="{FEABC757-CEE4-4E93-9E6A-EC7207F31FEB}" presName="imgShp" presStyleLbl="fgImgPlace1" presStyleIdx="4" presStyleCnt="12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D800FFF1-8CD5-432E-83AB-BCAD4D231EB5}" type="pres">
      <dgm:prSet presAssocID="{FEABC757-CEE4-4E93-9E6A-EC7207F31FEB}" presName="txShp" presStyleLbl="node1" presStyleIdx="4" presStyleCnt="12">
        <dgm:presLayoutVars>
          <dgm:bulletEnabled val="1"/>
        </dgm:presLayoutVars>
      </dgm:prSet>
      <dgm:spPr/>
    </dgm:pt>
    <dgm:pt modelId="{1EBAACBF-D2CA-4469-ADE0-C12F3EB405F1}" type="pres">
      <dgm:prSet presAssocID="{DD06783E-E887-4C55-BA6E-6DB0428A6D71}" presName="spacing" presStyleCnt="0"/>
      <dgm:spPr/>
    </dgm:pt>
    <dgm:pt modelId="{7626684A-992F-4036-B874-32319AFA3140}" type="pres">
      <dgm:prSet presAssocID="{7B13D50E-616F-428E-834D-41863D0FDEB1}" presName="composite" presStyleCnt="0"/>
      <dgm:spPr/>
    </dgm:pt>
    <dgm:pt modelId="{BBDA8DFA-2683-4D5B-B0A0-DFD6B4B72F52}" type="pres">
      <dgm:prSet presAssocID="{7B13D50E-616F-428E-834D-41863D0FDEB1}" presName="imgShp" presStyleLbl="fgImgPlace1" presStyleIdx="5" presStyleCnt="12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8EB64ADD-1258-4589-8B80-88B7EDAC1B50}" type="pres">
      <dgm:prSet presAssocID="{7B13D50E-616F-428E-834D-41863D0FDEB1}" presName="txShp" presStyleLbl="node1" presStyleIdx="5" presStyleCnt="12">
        <dgm:presLayoutVars>
          <dgm:bulletEnabled val="1"/>
        </dgm:presLayoutVars>
      </dgm:prSet>
      <dgm:spPr/>
    </dgm:pt>
    <dgm:pt modelId="{31D41426-B29E-4C13-989F-2585871D3344}" type="pres">
      <dgm:prSet presAssocID="{B68797A1-3527-424E-8091-B6FC37F6A455}" presName="spacing" presStyleCnt="0"/>
      <dgm:spPr/>
    </dgm:pt>
    <dgm:pt modelId="{9E294B6D-322A-4921-ACFA-D731CE457DB0}" type="pres">
      <dgm:prSet presAssocID="{EEF9E9D6-A54E-47CB-8A89-DDDCF8C600F6}" presName="composite" presStyleCnt="0"/>
      <dgm:spPr/>
    </dgm:pt>
    <dgm:pt modelId="{F24CAF4A-3E94-48DB-8718-B827D86DF3E9}" type="pres">
      <dgm:prSet presAssocID="{EEF9E9D6-A54E-47CB-8A89-DDDCF8C600F6}" presName="imgShp" presStyleLbl="fgImgPlace1" presStyleIdx="6" presStyleCnt="12"/>
      <dgm:spPr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aptop with solid fill"/>
        </a:ext>
      </dgm:extLst>
    </dgm:pt>
    <dgm:pt modelId="{9508F748-9FBA-4A8B-AD32-6A54DBF398D8}" type="pres">
      <dgm:prSet presAssocID="{EEF9E9D6-A54E-47CB-8A89-DDDCF8C600F6}" presName="txShp" presStyleLbl="node1" presStyleIdx="6" presStyleCnt="12">
        <dgm:presLayoutVars>
          <dgm:bulletEnabled val="1"/>
        </dgm:presLayoutVars>
      </dgm:prSet>
      <dgm:spPr/>
    </dgm:pt>
    <dgm:pt modelId="{78ECBD94-6DA5-4E88-8148-15204601D198}" type="pres">
      <dgm:prSet presAssocID="{6B6180A4-1859-42CB-9C7C-86366B3542A5}" presName="spacing" presStyleCnt="0"/>
      <dgm:spPr/>
    </dgm:pt>
    <dgm:pt modelId="{457A6BF1-1CF2-4E35-B855-5F873D4DC631}" type="pres">
      <dgm:prSet presAssocID="{EE1043CD-271A-418B-8E6E-8E2C54B18D80}" presName="composite" presStyleCnt="0"/>
      <dgm:spPr/>
    </dgm:pt>
    <dgm:pt modelId="{E8D2761D-8475-405B-8280-19457229871A}" type="pres">
      <dgm:prSet presAssocID="{EE1043CD-271A-418B-8E6E-8E2C54B18D80}" presName="imgShp" presStyleLbl="fgImgPlace1" presStyleIdx="7" presStyleCnt="12"/>
      <dgm:spPr>
        <a:blipFill>
          <a:blip xmlns:r="http://schemas.openxmlformats.org/officeDocument/2006/relationships"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ey with solid fill"/>
        </a:ext>
      </dgm:extLst>
    </dgm:pt>
    <dgm:pt modelId="{1AC254B2-1442-4139-B6BD-59B2FEB433D3}" type="pres">
      <dgm:prSet presAssocID="{EE1043CD-271A-418B-8E6E-8E2C54B18D80}" presName="txShp" presStyleLbl="node1" presStyleIdx="7" presStyleCnt="12">
        <dgm:presLayoutVars>
          <dgm:bulletEnabled val="1"/>
        </dgm:presLayoutVars>
      </dgm:prSet>
      <dgm:spPr/>
    </dgm:pt>
    <dgm:pt modelId="{5BA7CEAE-5469-43AC-A356-4DE5F65F014F}" type="pres">
      <dgm:prSet presAssocID="{9845FE47-C454-4A82-A68C-FC8D2BD8B778}" presName="spacing" presStyleCnt="0"/>
      <dgm:spPr/>
    </dgm:pt>
    <dgm:pt modelId="{5CCF5DDE-858C-4281-A61F-EBC7C57B25B8}" type="pres">
      <dgm:prSet presAssocID="{5D24AD27-7AC7-4112-8665-0246D3C086BA}" presName="composite" presStyleCnt="0"/>
      <dgm:spPr/>
    </dgm:pt>
    <dgm:pt modelId="{3EF572AB-5003-4C83-AEB3-B34BABE5C4DC}" type="pres">
      <dgm:prSet presAssocID="{5D24AD27-7AC7-4112-8665-0246D3C086BA}" presName="imgShp" presStyleLbl="fgImgPlace1" presStyleIdx="8" presStyleCnt="12"/>
      <dgm:spPr>
        <a:blipFill>
          <a:blip xmlns:r="http://schemas.openxmlformats.org/officeDocument/2006/relationships"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nk with solid fill"/>
        </a:ext>
      </dgm:extLst>
    </dgm:pt>
    <dgm:pt modelId="{1251588A-ACD6-4572-87E9-758C2A56C285}" type="pres">
      <dgm:prSet presAssocID="{5D24AD27-7AC7-4112-8665-0246D3C086BA}" presName="txShp" presStyleLbl="node1" presStyleIdx="8" presStyleCnt="12">
        <dgm:presLayoutVars>
          <dgm:bulletEnabled val="1"/>
        </dgm:presLayoutVars>
      </dgm:prSet>
      <dgm:spPr/>
    </dgm:pt>
    <dgm:pt modelId="{D447CCBB-DB32-4ED1-A90B-0872AC18B20D}" type="pres">
      <dgm:prSet presAssocID="{F0D40E34-4C13-4879-A3F1-6774F6F8CA72}" presName="spacing" presStyleCnt="0"/>
      <dgm:spPr/>
    </dgm:pt>
    <dgm:pt modelId="{0BBD8A79-4808-4CAF-A223-46DD21048F37}" type="pres">
      <dgm:prSet presAssocID="{16F0B4CF-A7E8-45F2-AACD-2BB8ABEFC730}" presName="composite" presStyleCnt="0"/>
      <dgm:spPr/>
    </dgm:pt>
    <dgm:pt modelId="{08F8D0A2-1C9A-4DD7-9D89-3996D75A4B93}" type="pres">
      <dgm:prSet presAssocID="{16F0B4CF-A7E8-45F2-AACD-2BB8ABEFC730}" presName="imgShp" presStyleLbl="fgImgPlace1" presStyleIdx="9" presStyleCnt="12"/>
      <dgm:spPr>
        <a:blipFill>
          <a:blip xmlns:r="http://schemas.openxmlformats.org/officeDocument/2006/relationships"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pload with solid fill"/>
        </a:ext>
      </dgm:extLst>
    </dgm:pt>
    <dgm:pt modelId="{D6621CC9-77B7-4689-A266-C553E0BE17C9}" type="pres">
      <dgm:prSet presAssocID="{16F0B4CF-A7E8-45F2-AACD-2BB8ABEFC730}" presName="txShp" presStyleLbl="node1" presStyleIdx="9" presStyleCnt="12">
        <dgm:presLayoutVars>
          <dgm:bulletEnabled val="1"/>
        </dgm:presLayoutVars>
      </dgm:prSet>
      <dgm:spPr/>
    </dgm:pt>
    <dgm:pt modelId="{CE2AA3D2-2FA3-4E6F-B01D-81B8D5A8B13F}" type="pres">
      <dgm:prSet presAssocID="{8AE85EEC-70C5-4799-A371-10748D6DB414}" presName="spacing" presStyleCnt="0"/>
      <dgm:spPr/>
    </dgm:pt>
    <dgm:pt modelId="{15176813-ADCF-4143-91A9-09DE66D9ED1B}" type="pres">
      <dgm:prSet presAssocID="{377D66A2-970B-4DB0-B575-4D50944F4B09}" presName="composite" presStyleCnt="0"/>
      <dgm:spPr/>
    </dgm:pt>
    <dgm:pt modelId="{53A463B0-5EFC-4188-8738-80574C14FEC9}" type="pres">
      <dgm:prSet presAssocID="{377D66A2-970B-4DB0-B575-4D50944F4B09}" presName="imgShp" presStyleLbl="fgImgPlace1" presStyleIdx="10" presStyleCnt="12"/>
      <dgm:spPr>
        <a:blipFill>
          <a:blip xmlns:r="http://schemas.openxmlformats.org/officeDocument/2006/relationships"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A18DCC98-A1E1-4BF6-85F2-9C2B34785FC9}" type="pres">
      <dgm:prSet presAssocID="{377D66A2-970B-4DB0-B575-4D50944F4B09}" presName="txShp" presStyleLbl="node1" presStyleIdx="10" presStyleCnt="12">
        <dgm:presLayoutVars>
          <dgm:bulletEnabled val="1"/>
        </dgm:presLayoutVars>
      </dgm:prSet>
      <dgm:spPr/>
    </dgm:pt>
    <dgm:pt modelId="{E7E51F45-FADD-42C2-89B5-AA84C268E68E}" type="pres">
      <dgm:prSet presAssocID="{B9779541-4822-4DDD-BB69-D2CE7068D26B}" presName="spacing" presStyleCnt="0"/>
      <dgm:spPr/>
    </dgm:pt>
    <dgm:pt modelId="{87097E37-2BAA-4EC3-9E9B-6597B5F86EC3}" type="pres">
      <dgm:prSet presAssocID="{13D9781C-F1A7-46BD-8A6E-236AE9AC6915}" presName="composite" presStyleCnt="0"/>
      <dgm:spPr/>
    </dgm:pt>
    <dgm:pt modelId="{4D551D47-8A98-45A2-B655-694A40A6F143}" type="pres">
      <dgm:prSet presAssocID="{13D9781C-F1A7-46BD-8A6E-236AE9AC6915}" presName="imgShp" presStyleLbl="fgImgPlace1" presStyleIdx="11" presStyleCnt="12"/>
      <dgm:spPr>
        <a:blipFill>
          <a:blip xmlns:r="http://schemas.openxmlformats.org/officeDocument/2006/relationships"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3A33322A-024C-4B73-BE99-5F4FA96E6B9F}" type="pres">
      <dgm:prSet presAssocID="{13D9781C-F1A7-46BD-8A6E-236AE9AC6915}" presName="txShp" presStyleLbl="node1" presStyleIdx="11" presStyleCnt="12">
        <dgm:presLayoutVars>
          <dgm:bulletEnabled val="1"/>
        </dgm:presLayoutVars>
      </dgm:prSet>
      <dgm:spPr/>
    </dgm:pt>
  </dgm:ptLst>
  <dgm:cxnLst>
    <dgm:cxn modelId="{A3A2D80F-BC09-4E80-8341-5A438B1B08E1}" type="presOf" srcId="{EEF9E9D6-A54E-47CB-8A89-DDDCF8C600F6}" destId="{9508F748-9FBA-4A8B-AD32-6A54DBF398D8}" srcOrd="0" destOrd="0" presId="urn:microsoft.com/office/officeart/2005/8/layout/vList3"/>
    <dgm:cxn modelId="{CFF66411-62CD-49EB-B283-9D4A228A09D1}" type="presOf" srcId="{FEABC757-CEE4-4E93-9E6A-EC7207F31FEB}" destId="{D800FFF1-8CD5-432E-83AB-BCAD4D231EB5}" srcOrd="0" destOrd="0" presId="urn:microsoft.com/office/officeart/2005/8/layout/vList3"/>
    <dgm:cxn modelId="{51287F17-9BF5-4BBA-954C-4A3513309271}" srcId="{060786CF-2951-4048-8CDD-C445D0C4C92A}" destId="{377D66A2-970B-4DB0-B575-4D50944F4B09}" srcOrd="10" destOrd="0" parTransId="{396787D7-C657-41D1-BC94-FFF0800D5CB3}" sibTransId="{B9779541-4822-4DDD-BB69-D2CE7068D26B}"/>
    <dgm:cxn modelId="{CD7B9917-016D-4C02-A21B-DDB21F9DADBA}" type="presOf" srcId="{16F0B4CF-A7E8-45F2-AACD-2BB8ABEFC730}" destId="{D6621CC9-77B7-4689-A266-C553E0BE17C9}" srcOrd="0" destOrd="0" presId="urn:microsoft.com/office/officeart/2005/8/layout/vList3"/>
    <dgm:cxn modelId="{76942F1C-D931-4D7E-8CDC-502AA529CD71}" srcId="{060786CF-2951-4048-8CDD-C445D0C4C92A}" destId="{7B13D50E-616F-428E-834D-41863D0FDEB1}" srcOrd="5" destOrd="0" parTransId="{BFA9EEEC-AE12-456F-BBD2-3D98DBC650AD}" sibTransId="{B68797A1-3527-424E-8091-B6FC37F6A455}"/>
    <dgm:cxn modelId="{83BDAC20-C33F-4771-AC63-7221E5D88C5D}" type="presOf" srcId="{13D9781C-F1A7-46BD-8A6E-236AE9AC6915}" destId="{3A33322A-024C-4B73-BE99-5F4FA96E6B9F}" srcOrd="0" destOrd="0" presId="urn:microsoft.com/office/officeart/2005/8/layout/vList3"/>
    <dgm:cxn modelId="{25E50130-6F80-4C4A-924F-D11D31811B70}" srcId="{060786CF-2951-4048-8CDD-C445D0C4C92A}" destId="{B26290A7-7DA0-47AA-88FB-DFE7A1A4E0CE}" srcOrd="0" destOrd="0" parTransId="{E3B4232D-EE28-4EA7-9CC3-9491D19ACDAD}" sibTransId="{795785FB-A8BD-482E-9880-268830F85C0A}"/>
    <dgm:cxn modelId="{BC01D037-8A5A-4D19-9529-3DFF46295D37}" type="presOf" srcId="{377D66A2-970B-4DB0-B575-4D50944F4B09}" destId="{A18DCC98-A1E1-4BF6-85F2-9C2B34785FC9}" srcOrd="0" destOrd="0" presId="urn:microsoft.com/office/officeart/2005/8/layout/vList3"/>
    <dgm:cxn modelId="{6286F53E-640E-4B42-ADA9-D39D0B5EA783}" srcId="{060786CF-2951-4048-8CDD-C445D0C4C92A}" destId="{EEF9E9D6-A54E-47CB-8A89-DDDCF8C600F6}" srcOrd="6" destOrd="0" parTransId="{30CB292C-CF6D-43E6-85D3-316F055B8850}" sibTransId="{6B6180A4-1859-42CB-9C7C-86366B3542A5}"/>
    <dgm:cxn modelId="{618F6266-93DB-487A-9976-43F7E7515CFD}" type="presOf" srcId="{A8E8BABD-85F7-4837-825E-95903A5C4472}" destId="{FE5AD7C0-3262-445D-9282-4E82962E94A9}" srcOrd="0" destOrd="0" presId="urn:microsoft.com/office/officeart/2005/8/layout/vList3"/>
    <dgm:cxn modelId="{D4F9B96F-D5BD-4E20-9870-77A189D9FC9D}" type="presOf" srcId="{EC7DF376-1765-4CDD-BC95-73649F848937}" destId="{566BD15E-133E-4D51-9625-8391F756618A}" srcOrd="0" destOrd="0" presId="urn:microsoft.com/office/officeart/2005/8/layout/vList3"/>
    <dgm:cxn modelId="{32AE4475-87DA-4985-AD86-30DCC1392400}" srcId="{060786CF-2951-4048-8CDD-C445D0C4C92A}" destId="{EE1043CD-271A-418B-8E6E-8E2C54B18D80}" srcOrd="7" destOrd="0" parTransId="{00C31679-6C0E-44F5-9FD9-D8A413BC911D}" sibTransId="{9845FE47-C454-4A82-A68C-FC8D2BD8B778}"/>
    <dgm:cxn modelId="{7D694C78-BC55-4423-B7E2-6A1B921F334F}" type="presOf" srcId="{EE1043CD-271A-418B-8E6E-8E2C54B18D80}" destId="{1AC254B2-1442-4139-B6BD-59B2FEB433D3}" srcOrd="0" destOrd="0" presId="urn:microsoft.com/office/officeart/2005/8/layout/vList3"/>
    <dgm:cxn modelId="{011F527E-FD18-466F-AE84-B5363D0C25F9}" type="presOf" srcId="{E73E6FBE-D6C0-4E8B-8ACC-056336373D79}" destId="{0BF2A094-6495-496F-8DB8-BB95B21F4415}" srcOrd="0" destOrd="0" presId="urn:microsoft.com/office/officeart/2005/8/layout/vList3"/>
    <dgm:cxn modelId="{60706790-23EA-4F38-96C3-B55A00024520}" type="presOf" srcId="{060786CF-2951-4048-8CDD-C445D0C4C92A}" destId="{134735A3-96B0-43BB-B592-34956A8B028A}" srcOrd="0" destOrd="0" presId="urn:microsoft.com/office/officeart/2005/8/layout/vList3"/>
    <dgm:cxn modelId="{DEAFFD96-EB2F-484B-969A-10EEF774373E}" type="presOf" srcId="{7B13D50E-616F-428E-834D-41863D0FDEB1}" destId="{8EB64ADD-1258-4589-8B80-88B7EDAC1B50}" srcOrd="0" destOrd="0" presId="urn:microsoft.com/office/officeart/2005/8/layout/vList3"/>
    <dgm:cxn modelId="{2C897E9A-E4F3-4C1A-8493-ECFBD8803CF2}" srcId="{060786CF-2951-4048-8CDD-C445D0C4C92A}" destId="{FEABC757-CEE4-4E93-9E6A-EC7207F31FEB}" srcOrd="4" destOrd="0" parTransId="{A0E74B77-ACF0-4827-B39E-C58A21EA8248}" sibTransId="{DD06783E-E887-4C55-BA6E-6DB0428A6D71}"/>
    <dgm:cxn modelId="{82FF239D-4C15-4818-8993-6236B2824150}" srcId="{060786CF-2951-4048-8CDD-C445D0C4C92A}" destId="{16F0B4CF-A7E8-45F2-AACD-2BB8ABEFC730}" srcOrd="9" destOrd="0" parTransId="{F6E28AA6-E87A-4263-929B-1A6471E0257C}" sibTransId="{8AE85EEC-70C5-4799-A371-10748D6DB414}"/>
    <dgm:cxn modelId="{8E216E9D-5D4E-402B-B57B-78D1AB305BFC}" srcId="{060786CF-2951-4048-8CDD-C445D0C4C92A}" destId="{5D24AD27-7AC7-4112-8665-0246D3C086BA}" srcOrd="8" destOrd="0" parTransId="{99F64D31-16EF-4F6A-B034-DD0BDFE0684E}" sibTransId="{F0D40E34-4C13-4879-A3F1-6774F6F8CA72}"/>
    <dgm:cxn modelId="{887FAEA1-4669-4859-AF83-E15B04450823}" type="presOf" srcId="{B26290A7-7DA0-47AA-88FB-DFE7A1A4E0CE}" destId="{ABC53CD7-7F6C-4E0B-87CB-E04935A71B0C}" srcOrd="0" destOrd="0" presId="urn:microsoft.com/office/officeart/2005/8/layout/vList3"/>
    <dgm:cxn modelId="{2A793FC8-68A2-4DEC-B819-6E84417C17F8}" srcId="{060786CF-2951-4048-8CDD-C445D0C4C92A}" destId="{13D9781C-F1A7-46BD-8A6E-236AE9AC6915}" srcOrd="11" destOrd="0" parTransId="{422BEBA1-1F2B-463F-A8BA-F92DBEEFC99D}" sibTransId="{216411F4-8B6D-49DE-A7C6-D8D311CF72A3}"/>
    <dgm:cxn modelId="{496E57C8-C3A6-4B04-BE94-DAE858E87D86}" type="presOf" srcId="{5D24AD27-7AC7-4112-8665-0246D3C086BA}" destId="{1251588A-ACD6-4572-87E9-758C2A56C285}" srcOrd="0" destOrd="0" presId="urn:microsoft.com/office/officeart/2005/8/layout/vList3"/>
    <dgm:cxn modelId="{6A2846E9-FB46-45CC-9A6F-EF88004AC050}" srcId="{060786CF-2951-4048-8CDD-C445D0C4C92A}" destId="{A8E8BABD-85F7-4837-825E-95903A5C4472}" srcOrd="3" destOrd="0" parTransId="{D70DBB19-AA24-4F3C-A5EB-66315B98A40D}" sibTransId="{DB279042-A298-4CB2-B45A-377CAC4043AF}"/>
    <dgm:cxn modelId="{E19B10EA-FFB7-4C35-8A7C-47758631B35F}" srcId="{060786CF-2951-4048-8CDD-C445D0C4C92A}" destId="{E73E6FBE-D6C0-4E8B-8ACC-056336373D79}" srcOrd="2" destOrd="0" parTransId="{0466A373-8CA0-454D-84C7-FBFDA5084DE2}" sibTransId="{6E5E6DAE-92F5-47CB-AE32-885F60FA6A54}"/>
    <dgm:cxn modelId="{313EBDF0-CB81-4875-96AE-5A5F94AB5C05}" srcId="{060786CF-2951-4048-8CDD-C445D0C4C92A}" destId="{EC7DF376-1765-4CDD-BC95-73649F848937}" srcOrd="1" destOrd="0" parTransId="{E385165F-2FB4-4009-A556-070D46783596}" sibTransId="{220B5377-3EDB-4722-9D81-D5527746258F}"/>
    <dgm:cxn modelId="{A41E76AE-08EC-440D-AC58-902021AF146B}" type="presParOf" srcId="{134735A3-96B0-43BB-B592-34956A8B028A}" destId="{DADFDECD-3274-465D-B08D-108ED53FBEC7}" srcOrd="0" destOrd="0" presId="urn:microsoft.com/office/officeart/2005/8/layout/vList3"/>
    <dgm:cxn modelId="{A5A6FE8D-1A0F-4581-850C-9948D6FCDB67}" type="presParOf" srcId="{DADFDECD-3274-465D-B08D-108ED53FBEC7}" destId="{41ED77C3-4E91-4567-9A47-BEBF0D69B233}" srcOrd="0" destOrd="0" presId="urn:microsoft.com/office/officeart/2005/8/layout/vList3"/>
    <dgm:cxn modelId="{994AB289-8210-4A73-8409-3CB1BD886B7E}" type="presParOf" srcId="{DADFDECD-3274-465D-B08D-108ED53FBEC7}" destId="{ABC53CD7-7F6C-4E0B-87CB-E04935A71B0C}" srcOrd="1" destOrd="0" presId="urn:microsoft.com/office/officeart/2005/8/layout/vList3"/>
    <dgm:cxn modelId="{E0C10233-159E-4CCF-9EAD-05C87EF4E131}" type="presParOf" srcId="{134735A3-96B0-43BB-B592-34956A8B028A}" destId="{8667B921-EA83-4951-B83B-839156D91BE8}" srcOrd="1" destOrd="0" presId="urn:microsoft.com/office/officeart/2005/8/layout/vList3"/>
    <dgm:cxn modelId="{D337B632-D62D-4C0C-8D3C-AEB106EC174F}" type="presParOf" srcId="{134735A3-96B0-43BB-B592-34956A8B028A}" destId="{47068398-C011-4045-BC96-151156C996E0}" srcOrd="2" destOrd="0" presId="urn:microsoft.com/office/officeart/2005/8/layout/vList3"/>
    <dgm:cxn modelId="{1E52E215-B2DE-41DF-8B25-7EA98C85905A}" type="presParOf" srcId="{47068398-C011-4045-BC96-151156C996E0}" destId="{BF321C45-2F45-44A3-B43F-982DE632838E}" srcOrd="0" destOrd="0" presId="urn:microsoft.com/office/officeart/2005/8/layout/vList3"/>
    <dgm:cxn modelId="{47B16C58-5718-406B-A6DF-4E70FE226A76}" type="presParOf" srcId="{47068398-C011-4045-BC96-151156C996E0}" destId="{566BD15E-133E-4D51-9625-8391F756618A}" srcOrd="1" destOrd="0" presId="urn:microsoft.com/office/officeart/2005/8/layout/vList3"/>
    <dgm:cxn modelId="{C2F57387-051C-4C5B-A320-3BAF6E02D9FF}" type="presParOf" srcId="{134735A3-96B0-43BB-B592-34956A8B028A}" destId="{65590AFC-6A37-4240-8D47-3C9972D12555}" srcOrd="3" destOrd="0" presId="urn:microsoft.com/office/officeart/2005/8/layout/vList3"/>
    <dgm:cxn modelId="{261ADF2C-B7DE-411E-BC1F-A3E112E9B82B}" type="presParOf" srcId="{134735A3-96B0-43BB-B592-34956A8B028A}" destId="{B89D05F9-C186-4D30-B5F7-0B68BCC504A4}" srcOrd="4" destOrd="0" presId="urn:microsoft.com/office/officeart/2005/8/layout/vList3"/>
    <dgm:cxn modelId="{36BDF7F7-BCA6-48FD-994C-57D5D18D7D99}" type="presParOf" srcId="{B89D05F9-C186-4D30-B5F7-0B68BCC504A4}" destId="{9D469110-442D-4730-8FA8-18FA5A89F8E5}" srcOrd="0" destOrd="0" presId="urn:microsoft.com/office/officeart/2005/8/layout/vList3"/>
    <dgm:cxn modelId="{DC746475-CEB0-496A-B2AC-493ED7FA524B}" type="presParOf" srcId="{B89D05F9-C186-4D30-B5F7-0B68BCC504A4}" destId="{0BF2A094-6495-496F-8DB8-BB95B21F4415}" srcOrd="1" destOrd="0" presId="urn:microsoft.com/office/officeart/2005/8/layout/vList3"/>
    <dgm:cxn modelId="{3C101435-C0F0-4B3B-A73C-2F71BE949765}" type="presParOf" srcId="{134735A3-96B0-43BB-B592-34956A8B028A}" destId="{89D62C91-9128-4768-8B1E-67AD7F35A212}" srcOrd="5" destOrd="0" presId="urn:microsoft.com/office/officeart/2005/8/layout/vList3"/>
    <dgm:cxn modelId="{82A00E7A-22B1-41C8-847B-75E1E34C065D}" type="presParOf" srcId="{134735A3-96B0-43BB-B592-34956A8B028A}" destId="{F511332D-FE83-4BC7-A300-ED2847D83360}" srcOrd="6" destOrd="0" presId="urn:microsoft.com/office/officeart/2005/8/layout/vList3"/>
    <dgm:cxn modelId="{15AA658E-30A0-4E9F-AC48-E286F6A16716}" type="presParOf" srcId="{F511332D-FE83-4BC7-A300-ED2847D83360}" destId="{56BE8E3E-FE8F-4AF0-AE76-D428D2946A8C}" srcOrd="0" destOrd="0" presId="urn:microsoft.com/office/officeart/2005/8/layout/vList3"/>
    <dgm:cxn modelId="{EA94DE59-C6E6-47AA-8464-BC40DE71DD79}" type="presParOf" srcId="{F511332D-FE83-4BC7-A300-ED2847D83360}" destId="{FE5AD7C0-3262-445D-9282-4E82962E94A9}" srcOrd="1" destOrd="0" presId="urn:microsoft.com/office/officeart/2005/8/layout/vList3"/>
    <dgm:cxn modelId="{DB2C65E5-B46A-4BA0-98FC-379C0939375D}" type="presParOf" srcId="{134735A3-96B0-43BB-B592-34956A8B028A}" destId="{50F689B3-A242-4929-9799-7CD91F551E3D}" srcOrd="7" destOrd="0" presId="urn:microsoft.com/office/officeart/2005/8/layout/vList3"/>
    <dgm:cxn modelId="{8478674E-7F16-406F-A1FC-5B6ACA7D3C47}" type="presParOf" srcId="{134735A3-96B0-43BB-B592-34956A8B028A}" destId="{1FBC3BAE-ED32-4B51-A8F1-0758506C2E72}" srcOrd="8" destOrd="0" presId="urn:microsoft.com/office/officeart/2005/8/layout/vList3"/>
    <dgm:cxn modelId="{96ECD32F-36DB-486B-BADD-378EDF8BF70F}" type="presParOf" srcId="{1FBC3BAE-ED32-4B51-A8F1-0758506C2E72}" destId="{5F999B1B-57FB-4BCA-9D86-61702E07215E}" srcOrd="0" destOrd="0" presId="urn:microsoft.com/office/officeart/2005/8/layout/vList3"/>
    <dgm:cxn modelId="{2BF7C0D7-31F7-444A-9D9A-828FCD51EE2F}" type="presParOf" srcId="{1FBC3BAE-ED32-4B51-A8F1-0758506C2E72}" destId="{D800FFF1-8CD5-432E-83AB-BCAD4D231EB5}" srcOrd="1" destOrd="0" presId="urn:microsoft.com/office/officeart/2005/8/layout/vList3"/>
    <dgm:cxn modelId="{476D5573-C7A2-4E02-A9D2-0CA8B47BA89A}" type="presParOf" srcId="{134735A3-96B0-43BB-B592-34956A8B028A}" destId="{1EBAACBF-D2CA-4469-ADE0-C12F3EB405F1}" srcOrd="9" destOrd="0" presId="urn:microsoft.com/office/officeart/2005/8/layout/vList3"/>
    <dgm:cxn modelId="{05DD91AB-A371-44B9-9BA8-12DAF4D80550}" type="presParOf" srcId="{134735A3-96B0-43BB-B592-34956A8B028A}" destId="{7626684A-992F-4036-B874-32319AFA3140}" srcOrd="10" destOrd="0" presId="urn:microsoft.com/office/officeart/2005/8/layout/vList3"/>
    <dgm:cxn modelId="{5A222AB9-FE0A-49A2-BDF2-674CFB8677D4}" type="presParOf" srcId="{7626684A-992F-4036-B874-32319AFA3140}" destId="{BBDA8DFA-2683-4D5B-B0A0-DFD6B4B72F52}" srcOrd="0" destOrd="0" presId="urn:microsoft.com/office/officeart/2005/8/layout/vList3"/>
    <dgm:cxn modelId="{195A965B-8A0E-4896-872C-BB4312301AF9}" type="presParOf" srcId="{7626684A-992F-4036-B874-32319AFA3140}" destId="{8EB64ADD-1258-4589-8B80-88B7EDAC1B50}" srcOrd="1" destOrd="0" presId="urn:microsoft.com/office/officeart/2005/8/layout/vList3"/>
    <dgm:cxn modelId="{7D049D63-2109-4755-BA8F-A437EA2CFF66}" type="presParOf" srcId="{134735A3-96B0-43BB-B592-34956A8B028A}" destId="{31D41426-B29E-4C13-989F-2585871D3344}" srcOrd="11" destOrd="0" presId="urn:microsoft.com/office/officeart/2005/8/layout/vList3"/>
    <dgm:cxn modelId="{B8F40B3D-310A-4313-A528-A7950314E7EC}" type="presParOf" srcId="{134735A3-96B0-43BB-B592-34956A8B028A}" destId="{9E294B6D-322A-4921-ACFA-D731CE457DB0}" srcOrd="12" destOrd="0" presId="urn:microsoft.com/office/officeart/2005/8/layout/vList3"/>
    <dgm:cxn modelId="{858D26EB-A3C9-417C-AF8C-BB4D159D1197}" type="presParOf" srcId="{9E294B6D-322A-4921-ACFA-D731CE457DB0}" destId="{F24CAF4A-3E94-48DB-8718-B827D86DF3E9}" srcOrd="0" destOrd="0" presId="urn:microsoft.com/office/officeart/2005/8/layout/vList3"/>
    <dgm:cxn modelId="{3A6A1B54-0882-4B13-828B-E69E8D2E5B4A}" type="presParOf" srcId="{9E294B6D-322A-4921-ACFA-D731CE457DB0}" destId="{9508F748-9FBA-4A8B-AD32-6A54DBF398D8}" srcOrd="1" destOrd="0" presId="urn:microsoft.com/office/officeart/2005/8/layout/vList3"/>
    <dgm:cxn modelId="{B9C2AAA3-EA69-42C7-817A-EE77CC1662CB}" type="presParOf" srcId="{134735A3-96B0-43BB-B592-34956A8B028A}" destId="{78ECBD94-6DA5-4E88-8148-15204601D198}" srcOrd="13" destOrd="0" presId="urn:microsoft.com/office/officeart/2005/8/layout/vList3"/>
    <dgm:cxn modelId="{CE559738-B9E4-4264-BE63-8F28BB0567FC}" type="presParOf" srcId="{134735A3-96B0-43BB-B592-34956A8B028A}" destId="{457A6BF1-1CF2-4E35-B855-5F873D4DC631}" srcOrd="14" destOrd="0" presId="urn:microsoft.com/office/officeart/2005/8/layout/vList3"/>
    <dgm:cxn modelId="{9FC3F765-DE4C-42D4-A07C-3BB54D6540C5}" type="presParOf" srcId="{457A6BF1-1CF2-4E35-B855-5F873D4DC631}" destId="{E8D2761D-8475-405B-8280-19457229871A}" srcOrd="0" destOrd="0" presId="urn:microsoft.com/office/officeart/2005/8/layout/vList3"/>
    <dgm:cxn modelId="{A54E5B27-C53B-42D0-81BF-8F2BCC0BE8D9}" type="presParOf" srcId="{457A6BF1-1CF2-4E35-B855-5F873D4DC631}" destId="{1AC254B2-1442-4139-B6BD-59B2FEB433D3}" srcOrd="1" destOrd="0" presId="urn:microsoft.com/office/officeart/2005/8/layout/vList3"/>
    <dgm:cxn modelId="{E6D8C722-C3C4-4513-8ED2-CB9F2DBB4FE9}" type="presParOf" srcId="{134735A3-96B0-43BB-B592-34956A8B028A}" destId="{5BA7CEAE-5469-43AC-A356-4DE5F65F014F}" srcOrd="15" destOrd="0" presId="urn:microsoft.com/office/officeart/2005/8/layout/vList3"/>
    <dgm:cxn modelId="{52F6501D-6923-4563-A45B-8D9716129E1C}" type="presParOf" srcId="{134735A3-96B0-43BB-B592-34956A8B028A}" destId="{5CCF5DDE-858C-4281-A61F-EBC7C57B25B8}" srcOrd="16" destOrd="0" presId="urn:microsoft.com/office/officeart/2005/8/layout/vList3"/>
    <dgm:cxn modelId="{64897680-88AF-4468-8C45-0D0AA6223B10}" type="presParOf" srcId="{5CCF5DDE-858C-4281-A61F-EBC7C57B25B8}" destId="{3EF572AB-5003-4C83-AEB3-B34BABE5C4DC}" srcOrd="0" destOrd="0" presId="urn:microsoft.com/office/officeart/2005/8/layout/vList3"/>
    <dgm:cxn modelId="{20ABEA97-17B5-4DF5-A032-5E9FCD1C93F8}" type="presParOf" srcId="{5CCF5DDE-858C-4281-A61F-EBC7C57B25B8}" destId="{1251588A-ACD6-4572-87E9-758C2A56C285}" srcOrd="1" destOrd="0" presId="urn:microsoft.com/office/officeart/2005/8/layout/vList3"/>
    <dgm:cxn modelId="{079A24B3-BAEA-4D19-A967-65EFCD9F2839}" type="presParOf" srcId="{134735A3-96B0-43BB-B592-34956A8B028A}" destId="{D447CCBB-DB32-4ED1-A90B-0872AC18B20D}" srcOrd="17" destOrd="0" presId="urn:microsoft.com/office/officeart/2005/8/layout/vList3"/>
    <dgm:cxn modelId="{A394084E-6F56-4264-B478-D4986FDFDE10}" type="presParOf" srcId="{134735A3-96B0-43BB-B592-34956A8B028A}" destId="{0BBD8A79-4808-4CAF-A223-46DD21048F37}" srcOrd="18" destOrd="0" presId="urn:microsoft.com/office/officeart/2005/8/layout/vList3"/>
    <dgm:cxn modelId="{F33E4BBC-4C18-4CE3-BF40-55D244EA937E}" type="presParOf" srcId="{0BBD8A79-4808-4CAF-A223-46DD21048F37}" destId="{08F8D0A2-1C9A-4DD7-9D89-3996D75A4B93}" srcOrd="0" destOrd="0" presId="urn:microsoft.com/office/officeart/2005/8/layout/vList3"/>
    <dgm:cxn modelId="{B60275C9-E078-47FA-9635-1376693508C7}" type="presParOf" srcId="{0BBD8A79-4808-4CAF-A223-46DD21048F37}" destId="{D6621CC9-77B7-4689-A266-C553E0BE17C9}" srcOrd="1" destOrd="0" presId="urn:microsoft.com/office/officeart/2005/8/layout/vList3"/>
    <dgm:cxn modelId="{5B057F51-46B3-4918-8B6F-431C177AABFB}" type="presParOf" srcId="{134735A3-96B0-43BB-B592-34956A8B028A}" destId="{CE2AA3D2-2FA3-4E6F-B01D-81B8D5A8B13F}" srcOrd="19" destOrd="0" presId="urn:microsoft.com/office/officeart/2005/8/layout/vList3"/>
    <dgm:cxn modelId="{E0AD1C85-45D5-4E14-B09F-AB879B371DB7}" type="presParOf" srcId="{134735A3-96B0-43BB-B592-34956A8B028A}" destId="{15176813-ADCF-4143-91A9-09DE66D9ED1B}" srcOrd="20" destOrd="0" presId="urn:microsoft.com/office/officeart/2005/8/layout/vList3"/>
    <dgm:cxn modelId="{6A4F5BFF-069B-4507-A203-7FCE69AA7AFA}" type="presParOf" srcId="{15176813-ADCF-4143-91A9-09DE66D9ED1B}" destId="{53A463B0-5EFC-4188-8738-80574C14FEC9}" srcOrd="0" destOrd="0" presId="urn:microsoft.com/office/officeart/2005/8/layout/vList3"/>
    <dgm:cxn modelId="{2617A839-35D5-4499-88A7-AE846CF2BBAB}" type="presParOf" srcId="{15176813-ADCF-4143-91A9-09DE66D9ED1B}" destId="{A18DCC98-A1E1-4BF6-85F2-9C2B34785FC9}" srcOrd="1" destOrd="0" presId="urn:microsoft.com/office/officeart/2005/8/layout/vList3"/>
    <dgm:cxn modelId="{29AF229B-A990-4976-9BF3-C1337C543F8B}" type="presParOf" srcId="{134735A3-96B0-43BB-B592-34956A8B028A}" destId="{E7E51F45-FADD-42C2-89B5-AA84C268E68E}" srcOrd="21" destOrd="0" presId="urn:microsoft.com/office/officeart/2005/8/layout/vList3"/>
    <dgm:cxn modelId="{DA302313-F1D7-4977-ACA4-76FD55E024C1}" type="presParOf" srcId="{134735A3-96B0-43BB-B592-34956A8B028A}" destId="{87097E37-2BAA-4EC3-9E9B-6597B5F86EC3}" srcOrd="22" destOrd="0" presId="urn:microsoft.com/office/officeart/2005/8/layout/vList3"/>
    <dgm:cxn modelId="{F1E3DF9D-5A93-4193-AE9E-98F3D8B08620}" type="presParOf" srcId="{87097E37-2BAA-4EC3-9E9B-6597B5F86EC3}" destId="{4D551D47-8A98-45A2-B655-694A40A6F143}" srcOrd="0" destOrd="0" presId="urn:microsoft.com/office/officeart/2005/8/layout/vList3"/>
    <dgm:cxn modelId="{78DEB97E-6AFF-4F36-B04B-4FE8D2449BA9}" type="presParOf" srcId="{87097E37-2BAA-4EC3-9E9B-6597B5F86EC3}" destId="{3A33322A-024C-4B73-BE99-5F4FA96E6B9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0C1841-2958-457B-AE64-C6C52E174F99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9A6C102-1B98-4045-912F-B5E0F80ECAAD}">
      <dgm:prSet/>
      <dgm:spPr/>
      <dgm:t>
        <a:bodyPr/>
        <a:lstStyle/>
        <a:p>
          <a:pPr algn="ctr">
            <a:lnSpc>
              <a:spcPct val="90000"/>
            </a:lnSpc>
            <a:defRPr b="1"/>
          </a:pPr>
          <a:r>
            <a:rPr lang="en-US" sz="33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Do I need insurance?</a:t>
          </a:r>
        </a:p>
      </dgm:t>
    </dgm:pt>
    <dgm:pt modelId="{102D7706-D6B1-4956-9ECD-9E9831B165D7}" type="parTrans" cxnId="{215BD09F-CE25-4978-BDAA-3988DE827D81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923B421E-E597-4364-BBC5-137762E61C88}" type="sibTrans" cxnId="{215BD09F-CE25-4978-BDAA-3988DE827D81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282A52F3-9BD0-460E-A865-E33323F9E566}">
      <dgm:prSet/>
      <dgm:spPr/>
      <dgm:t>
        <a:bodyPr/>
        <a:lstStyle/>
        <a:p>
          <a:pPr algn="ctr">
            <a:lnSpc>
              <a:spcPct val="90000"/>
            </a:lnSpc>
          </a:pPr>
          <a:r>
            <a:rPr lang="en-US" sz="17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Your data is high value to attackers</a:t>
          </a:r>
        </a:p>
      </dgm:t>
    </dgm:pt>
    <dgm:pt modelId="{9523FB90-BA4F-4D83-8159-DC842ADD2F0C}" type="parTrans" cxnId="{FD61629F-F14E-4933-8422-21D615837298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AE78A9D5-F2D2-42FA-9C98-866CDE8FC380}" type="sibTrans" cxnId="{FD61629F-F14E-4933-8422-21D615837298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11281DA6-A7A7-4C5F-A316-772691174D74}">
      <dgm:prSet/>
      <dgm:spPr/>
      <dgm:t>
        <a:bodyPr/>
        <a:lstStyle/>
        <a:p>
          <a:pPr algn="ctr">
            <a:lnSpc>
              <a:spcPct val="90000"/>
            </a:lnSpc>
          </a:pPr>
          <a:r>
            <a:rPr lang="en-US" sz="17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Financial Risk</a:t>
          </a:r>
        </a:p>
      </dgm:t>
    </dgm:pt>
    <dgm:pt modelId="{95747CAD-DCE5-49BD-A296-ACC2D83AAB9D}" type="parTrans" cxnId="{4822249C-A80D-487C-AB01-83C5CAAD05D8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001362CF-E100-4F3E-B8A2-934C7AA3FF25}" type="sibTrans" cxnId="{4822249C-A80D-487C-AB01-83C5CAAD05D8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6195CC45-7FB0-4F25-B0F2-D2CFCA35F38C}">
      <dgm:prSet/>
      <dgm:spPr/>
      <dgm:t>
        <a:bodyPr/>
        <a:lstStyle/>
        <a:p>
          <a:pPr algn="ctr">
            <a:lnSpc>
              <a:spcPct val="90000"/>
            </a:lnSpc>
          </a:pPr>
          <a:r>
            <a:rPr lang="en-US" sz="17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It’s not if, it’s when</a:t>
          </a:r>
        </a:p>
      </dgm:t>
    </dgm:pt>
    <dgm:pt modelId="{559FC28F-E2F9-40AF-BC5B-45DB8A427C3E}" type="parTrans" cxnId="{C923F86A-0A22-4581-80C7-F699A6014382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0E27B1FA-DB54-4F6B-8B4B-D9771E4D7516}" type="sibTrans" cxnId="{C923F86A-0A22-4581-80C7-F699A6014382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4B00A17F-635F-4FA4-ACDD-F6764CE9F102}">
      <dgm:prSet/>
      <dgm:spPr/>
      <dgm:t>
        <a:bodyPr/>
        <a:lstStyle/>
        <a:p>
          <a:pPr algn="ctr">
            <a:lnSpc>
              <a:spcPct val="90000"/>
            </a:lnSpc>
            <a:defRPr b="1"/>
          </a:pPr>
          <a:r>
            <a:rPr lang="en-US" sz="33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Policy Red Flags</a:t>
          </a:r>
        </a:p>
      </dgm:t>
    </dgm:pt>
    <dgm:pt modelId="{0F32D95A-B94E-47C4-B05E-B8088C8815B5}" type="parTrans" cxnId="{1F0B3556-4D0E-4BC4-BAE2-09123C774727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55ECF2C9-C2E3-4A5C-A8C5-9A79A2CAAFA6}" type="sibTrans" cxnId="{1F0B3556-4D0E-4BC4-BAE2-09123C774727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9B9A2168-2C9B-4A11-B7D6-400547ED7209}">
      <dgm:prSet/>
      <dgm:spPr/>
      <dgm:t>
        <a:bodyPr/>
        <a:lstStyle/>
        <a:p>
          <a:pPr algn="ctr">
            <a:lnSpc>
              <a:spcPct val="90000"/>
            </a:lnSpc>
          </a:pPr>
          <a:r>
            <a:rPr lang="en-US" sz="17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Evaluate limits against business size &amp; need</a:t>
          </a:r>
        </a:p>
      </dgm:t>
    </dgm:pt>
    <dgm:pt modelId="{2F454835-AF25-45A7-8170-16310E52A8A0}" type="parTrans" cxnId="{113227D2-3AFD-4304-9896-9D4988B8AC18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0E310696-16C6-4587-B38F-8524D9694261}" type="sibTrans" cxnId="{113227D2-3AFD-4304-9896-9D4988B8AC18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88642D24-E075-4318-BB7B-7D9EBD5E7306}">
      <dgm:prSet/>
      <dgm:spPr/>
      <dgm:t>
        <a:bodyPr/>
        <a:lstStyle/>
        <a:p>
          <a:pPr algn="ctr">
            <a:lnSpc>
              <a:spcPct val="90000"/>
            </a:lnSpc>
          </a:pPr>
          <a:r>
            <a:rPr lang="en-US" sz="17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Don’t forget third party coverage</a:t>
          </a:r>
        </a:p>
      </dgm:t>
    </dgm:pt>
    <dgm:pt modelId="{1ABFF30D-C43E-449F-90AD-953F86E9F0FA}" type="parTrans" cxnId="{EBC13194-F691-4079-900E-95C058FD2FF2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3A34E442-D8A1-4B17-B059-A78063263E3B}" type="sibTrans" cxnId="{EBC13194-F691-4079-900E-95C058FD2FF2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13DCF457-C206-4502-AE2B-18963BAF0729}">
      <dgm:prSet/>
      <dgm:spPr/>
      <dgm:t>
        <a:bodyPr/>
        <a:lstStyle/>
        <a:p>
          <a:pPr algn="ctr">
            <a:lnSpc>
              <a:spcPct val="90000"/>
            </a:lnSpc>
          </a:pPr>
          <a:r>
            <a:rPr lang="en-US" sz="17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Do what you attested to!</a:t>
          </a:r>
        </a:p>
      </dgm:t>
    </dgm:pt>
    <dgm:pt modelId="{8D912B49-5A53-4A86-963B-000C00210191}" type="parTrans" cxnId="{D931B30A-E694-4149-BDC6-3432CE51574C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B8869214-EB04-4EE2-A6EB-5A15F4C1807B}" type="sibTrans" cxnId="{D931B30A-E694-4149-BDC6-3432CE51574C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8927481F-E527-4962-B107-D2BA929579F2}">
      <dgm:prSet/>
      <dgm:spPr/>
      <dgm:t>
        <a:bodyPr/>
        <a:lstStyle/>
        <a:p>
          <a:pPr algn="ctr">
            <a:lnSpc>
              <a:spcPct val="90000"/>
            </a:lnSpc>
          </a:pPr>
          <a:r>
            <a:rPr lang="en-US" sz="17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Check the definitions</a:t>
          </a:r>
        </a:p>
      </dgm:t>
    </dgm:pt>
    <dgm:pt modelId="{50877DDD-8601-4102-8D73-C0F3CC662FB6}" type="parTrans" cxnId="{426D9A17-0A88-4FA8-8B20-89784AA2E128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3E22FA30-08F0-4F74-9C31-2770E278C34E}" type="sibTrans" cxnId="{426D9A17-0A88-4FA8-8B20-89784AA2E128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AFD1D5D5-47F7-4F4A-B1EB-680D8163BB2C}">
      <dgm:prSet phldr="0"/>
      <dgm:spPr/>
      <dgm:t>
        <a:bodyPr/>
        <a:lstStyle/>
        <a:p>
          <a:pPr algn="ctr">
            <a:lnSpc>
              <a:spcPct val="90000"/>
            </a:lnSpc>
            <a:defRPr b="1"/>
          </a:pPr>
          <a:endParaRPr lang="en-US" sz="1700" b="0">
            <a:solidFill>
              <a:srgbClr val="0A2331"/>
            </a:solidFill>
            <a:latin typeface="Barlow" panose="00000500000000000000" pitchFamily="2" charset="0"/>
            <a:ea typeface="+mn-ea"/>
            <a:cs typeface="+mn-cs"/>
          </a:endParaRPr>
        </a:p>
      </dgm:t>
    </dgm:pt>
    <dgm:pt modelId="{4D976BA8-2C1F-4448-97AE-98E73B3321D3}" type="parTrans" cxnId="{40D2EE30-6469-4848-9520-41E9F92B389A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9789E697-3036-4058-89F7-07002C8AB578}" type="sibTrans" cxnId="{40D2EE30-6469-4848-9520-41E9F92B389A}">
      <dgm:prSet/>
      <dgm:spPr/>
      <dgm:t>
        <a:bodyPr/>
        <a:lstStyle/>
        <a:p>
          <a:endParaRPr lang="en-US">
            <a:latin typeface="Barlow" panose="00000500000000000000" pitchFamily="2" charset="0"/>
          </a:endParaRPr>
        </a:p>
      </dgm:t>
    </dgm:pt>
    <dgm:pt modelId="{2B720490-5A31-4457-ACE2-A5B80867333D}" type="pres">
      <dgm:prSet presAssocID="{F10C1841-2958-457B-AE64-C6C52E174F99}" presName="root" presStyleCnt="0">
        <dgm:presLayoutVars>
          <dgm:dir/>
          <dgm:resizeHandles val="exact"/>
        </dgm:presLayoutVars>
      </dgm:prSet>
      <dgm:spPr/>
    </dgm:pt>
    <dgm:pt modelId="{861191EA-2BDC-4F75-B4B7-550D01CD5585}" type="pres">
      <dgm:prSet presAssocID="{19A6C102-1B98-4045-912F-B5E0F80ECAAD}" presName="compNode" presStyleCnt="0"/>
      <dgm:spPr/>
    </dgm:pt>
    <dgm:pt modelId="{999DE862-6E57-4CD9-A43B-532AC01D1FDF}" type="pres">
      <dgm:prSet presAssocID="{19A6C102-1B98-4045-912F-B5E0F80ECAA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554949A3-280F-483E-B860-C87C70CAD30F}" type="pres">
      <dgm:prSet presAssocID="{19A6C102-1B98-4045-912F-B5E0F80ECAAD}" presName="iconSpace" presStyleCnt="0"/>
      <dgm:spPr/>
    </dgm:pt>
    <dgm:pt modelId="{A40D27F5-6074-4BCA-B37A-7EF16108B82B}" type="pres">
      <dgm:prSet presAssocID="{19A6C102-1B98-4045-912F-B5E0F80ECAAD}" presName="parTx" presStyleLbl="revTx" presStyleIdx="0" presStyleCnt="4">
        <dgm:presLayoutVars>
          <dgm:chMax val="0"/>
          <dgm:chPref val="0"/>
        </dgm:presLayoutVars>
      </dgm:prSet>
      <dgm:spPr/>
    </dgm:pt>
    <dgm:pt modelId="{5FA03B66-E4FB-4FE9-8D97-05CEDDBDB9A7}" type="pres">
      <dgm:prSet presAssocID="{19A6C102-1B98-4045-912F-B5E0F80ECAAD}" presName="txSpace" presStyleCnt="0"/>
      <dgm:spPr/>
    </dgm:pt>
    <dgm:pt modelId="{33EB38A1-37B0-4E95-A506-EBE9E430A9DE}" type="pres">
      <dgm:prSet presAssocID="{19A6C102-1B98-4045-912F-B5E0F80ECAAD}" presName="desTx" presStyleLbl="revTx" presStyleIdx="1" presStyleCnt="4">
        <dgm:presLayoutVars/>
      </dgm:prSet>
      <dgm:spPr/>
    </dgm:pt>
    <dgm:pt modelId="{470161DE-CE50-4354-9543-4D2468F58156}" type="pres">
      <dgm:prSet presAssocID="{923B421E-E597-4364-BBC5-137762E61C88}" presName="sibTrans" presStyleCnt="0"/>
      <dgm:spPr/>
    </dgm:pt>
    <dgm:pt modelId="{9BEDA58D-C1AE-4C99-B70D-243CBF985542}" type="pres">
      <dgm:prSet presAssocID="{4B00A17F-635F-4FA4-ACDD-F6764CE9F102}" presName="compNode" presStyleCnt="0"/>
      <dgm:spPr/>
    </dgm:pt>
    <dgm:pt modelId="{59570B9D-1EA3-47EF-AADA-D7C8A236585E}" type="pres">
      <dgm:prSet presAssocID="{4B00A17F-635F-4FA4-ACDD-F6764CE9F102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g"/>
        </a:ext>
      </dgm:extLst>
    </dgm:pt>
    <dgm:pt modelId="{A4C67A36-2B2B-4996-A2B4-58C2F0691A3A}" type="pres">
      <dgm:prSet presAssocID="{4B00A17F-635F-4FA4-ACDD-F6764CE9F102}" presName="iconSpace" presStyleCnt="0"/>
      <dgm:spPr/>
    </dgm:pt>
    <dgm:pt modelId="{697031D6-C9E1-4AA1-9C7F-B75370B5F1A8}" type="pres">
      <dgm:prSet presAssocID="{4B00A17F-635F-4FA4-ACDD-F6764CE9F102}" presName="parTx" presStyleLbl="revTx" presStyleIdx="2" presStyleCnt="4">
        <dgm:presLayoutVars>
          <dgm:chMax val="0"/>
          <dgm:chPref val="0"/>
        </dgm:presLayoutVars>
      </dgm:prSet>
      <dgm:spPr/>
    </dgm:pt>
    <dgm:pt modelId="{16C84A15-A145-49EC-BE8E-227F63573E88}" type="pres">
      <dgm:prSet presAssocID="{4B00A17F-635F-4FA4-ACDD-F6764CE9F102}" presName="txSpace" presStyleCnt="0"/>
      <dgm:spPr/>
    </dgm:pt>
    <dgm:pt modelId="{9D68DC22-4222-48FA-92F2-C635A7137591}" type="pres">
      <dgm:prSet presAssocID="{4B00A17F-635F-4FA4-ACDD-F6764CE9F102}" presName="desTx" presStyleLbl="revTx" presStyleIdx="3" presStyleCnt="4">
        <dgm:presLayoutVars/>
      </dgm:prSet>
      <dgm:spPr/>
    </dgm:pt>
  </dgm:ptLst>
  <dgm:cxnLst>
    <dgm:cxn modelId="{D931B30A-E694-4149-BDC6-3432CE51574C}" srcId="{4B00A17F-635F-4FA4-ACDD-F6764CE9F102}" destId="{13DCF457-C206-4502-AE2B-18963BAF0729}" srcOrd="2" destOrd="0" parTransId="{8D912B49-5A53-4A86-963B-000C00210191}" sibTransId="{B8869214-EB04-4EE2-A6EB-5A15F4C1807B}"/>
    <dgm:cxn modelId="{CD792E15-FAD7-4B0E-B1E4-700FA2E3222B}" type="presOf" srcId="{4B00A17F-635F-4FA4-ACDD-F6764CE9F102}" destId="{697031D6-C9E1-4AA1-9C7F-B75370B5F1A8}" srcOrd="0" destOrd="0" presId="urn:microsoft.com/office/officeart/2018/5/layout/CenteredIconLabelDescriptionList"/>
    <dgm:cxn modelId="{426D9A17-0A88-4FA8-8B20-89784AA2E128}" srcId="{4B00A17F-635F-4FA4-ACDD-F6764CE9F102}" destId="{8927481F-E527-4962-B107-D2BA929579F2}" srcOrd="3" destOrd="0" parTransId="{50877DDD-8601-4102-8D73-C0F3CC662FB6}" sibTransId="{3E22FA30-08F0-4F74-9C31-2770E278C34E}"/>
    <dgm:cxn modelId="{22FC211E-1A6C-48F1-8AE4-E687C6DEBB42}" type="presOf" srcId="{19A6C102-1B98-4045-912F-B5E0F80ECAAD}" destId="{A40D27F5-6074-4BCA-B37A-7EF16108B82B}" srcOrd="0" destOrd="0" presId="urn:microsoft.com/office/officeart/2018/5/layout/CenteredIconLabelDescriptionList"/>
    <dgm:cxn modelId="{40D2EE30-6469-4848-9520-41E9F92B389A}" srcId="{19A6C102-1B98-4045-912F-B5E0F80ECAAD}" destId="{AFD1D5D5-47F7-4F4A-B1EB-680D8163BB2C}" srcOrd="3" destOrd="0" parTransId="{4D976BA8-2C1F-4448-97AE-98E73B3321D3}" sibTransId="{9789E697-3036-4058-89F7-07002C8AB578}"/>
    <dgm:cxn modelId="{FC312B37-A6D8-4B78-A973-14AA0FB7734E}" type="presOf" srcId="{9B9A2168-2C9B-4A11-B7D6-400547ED7209}" destId="{9D68DC22-4222-48FA-92F2-C635A7137591}" srcOrd="0" destOrd="0" presId="urn:microsoft.com/office/officeart/2018/5/layout/CenteredIconLabelDescriptionList"/>
    <dgm:cxn modelId="{A26C0F64-CFD6-4B5B-A08C-C520375BDF85}" type="presOf" srcId="{8927481F-E527-4962-B107-D2BA929579F2}" destId="{9D68DC22-4222-48FA-92F2-C635A7137591}" srcOrd="0" destOrd="3" presId="urn:microsoft.com/office/officeart/2018/5/layout/CenteredIconLabelDescriptionList"/>
    <dgm:cxn modelId="{D9CC7D6A-0B38-444C-A7FA-C2D5D873298B}" type="presOf" srcId="{88642D24-E075-4318-BB7B-7D9EBD5E7306}" destId="{9D68DC22-4222-48FA-92F2-C635A7137591}" srcOrd="0" destOrd="1" presId="urn:microsoft.com/office/officeart/2018/5/layout/CenteredIconLabelDescriptionList"/>
    <dgm:cxn modelId="{C923F86A-0A22-4581-80C7-F699A6014382}" srcId="{19A6C102-1B98-4045-912F-B5E0F80ECAAD}" destId="{6195CC45-7FB0-4F25-B0F2-D2CFCA35F38C}" srcOrd="2" destOrd="0" parTransId="{559FC28F-E2F9-40AF-BC5B-45DB8A427C3E}" sibTransId="{0E27B1FA-DB54-4F6B-8B4B-D9771E4D7516}"/>
    <dgm:cxn modelId="{1F0B3556-4D0E-4BC4-BAE2-09123C774727}" srcId="{F10C1841-2958-457B-AE64-C6C52E174F99}" destId="{4B00A17F-635F-4FA4-ACDD-F6764CE9F102}" srcOrd="1" destOrd="0" parTransId="{0F32D95A-B94E-47C4-B05E-B8088C8815B5}" sibTransId="{55ECF2C9-C2E3-4A5C-A8C5-9A79A2CAAFA6}"/>
    <dgm:cxn modelId="{8D371D84-1328-470B-B5A3-64AA2C02BDA3}" type="presOf" srcId="{13DCF457-C206-4502-AE2B-18963BAF0729}" destId="{9D68DC22-4222-48FA-92F2-C635A7137591}" srcOrd="0" destOrd="2" presId="urn:microsoft.com/office/officeart/2018/5/layout/CenteredIconLabelDescriptionList"/>
    <dgm:cxn modelId="{EBC13194-F691-4079-900E-95C058FD2FF2}" srcId="{4B00A17F-635F-4FA4-ACDD-F6764CE9F102}" destId="{88642D24-E075-4318-BB7B-7D9EBD5E7306}" srcOrd="1" destOrd="0" parTransId="{1ABFF30D-C43E-449F-90AD-953F86E9F0FA}" sibTransId="{3A34E442-D8A1-4B17-B059-A78063263E3B}"/>
    <dgm:cxn modelId="{4822249C-A80D-487C-AB01-83C5CAAD05D8}" srcId="{19A6C102-1B98-4045-912F-B5E0F80ECAAD}" destId="{11281DA6-A7A7-4C5F-A316-772691174D74}" srcOrd="1" destOrd="0" parTransId="{95747CAD-DCE5-49BD-A296-ACC2D83AAB9D}" sibTransId="{001362CF-E100-4F3E-B8A2-934C7AA3FF25}"/>
    <dgm:cxn modelId="{FD61629F-F14E-4933-8422-21D615837298}" srcId="{19A6C102-1B98-4045-912F-B5E0F80ECAAD}" destId="{282A52F3-9BD0-460E-A865-E33323F9E566}" srcOrd="0" destOrd="0" parTransId="{9523FB90-BA4F-4D83-8159-DC842ADD2F0C}" sibTransId="{AE78A9D5-F2D2-42FA-9C98-866CDE8FC380}"/>
    <dgm:cxn modelId="{215BD09F-CE25-4978-BDAA-3988DE827D81}" srcId="{F10C1841-2958-457B-AE64-C6C52E174F99}" destId="{19A6C102-1B98-4045-912F-B5E0F80ECAAD}" srcOrd="0" destOrd="0" parTransId="{102D7706-D6B1-4956-9ECD-9E9831B165D7}" sibTransId="{923B421E-E597-4364-BBC5-137762E61C88}"/>
    <dgm:cxn modelId="{CE9F74AB-F6FF-46FD-A4F6-3828C01894F5}" type="presOf" srcId="{6195CC45-7FB0-4F25-B0F2-D2CFCA35F38C}" destId="{33EB38A1-37B0-4E95-A506-EBE9E430A9DE}" srcOrd="0" destOrd="2" presId="urn:microsoft.com/office/officeart/2018/5/layout/CenteredIconLabelDescriptionList"/>
    <dgm:cxn modelId="{BF7834BE-DF80-4A1F-AD15-97FFF0EA68C8}" type="presOf" srcId="{F10C1841-2958-457B-AE64-C6C52E174F99}" destId="{2B720490-5A31-4457-ACE2-A5B80867333D}" srcOrd="0" destOrd="0" presId="urn:microsoft.com/office/officeart/2018/5/layout/CenteredIconLabelDescriptionList"/>
    <dgm:cxn modelId="{C76A6FCD-23E2-4AA9-8974-A0E6C41367EB}" type="presOf" srcId="{11281DA6-A7A7-4C5F-A316-772691174D74}" destId="{33EB38A1-37B0-4E95-A506-EBE9E430A9DE}" srcOrd="0" destOrd="1" presId="urn:microsoft.com/office/officeart/2018/5/layout/CenteredIconLabelDescriptionList"/>
    <dgm:cxn modelId="{113227D2-3AFD-4304-9896-9D4988B8AC18}" srcId="{4B00A17F-635F-4FA4-ACDD-F6764CE9F102}" destId="{9B9A2168-2C9B-4A11-B7D6-400547ED7209}" srcOrd="0" destOrd="0" parTransId="{2F454835-AF25-45A7-8170-16310E52A8A0}" sibTransId="{0E310696-16C6-4587-B38F-8524D9694261}"/>
    <dgm:cxn modelId="{E84F5CE2-6B4F-4A3C-A614-FD22C100422F}" type="presOf" srcId="{282A52F3-9BD0-460E-A865-E33323F9E566}" destId="{33EB38A1-37B0-4E95-A506-EBE9E430A9DE}" srcOrd="0" destOrd="0" presId="urn:microsoft.com/office/officeart/2018/5/layout/CenteredIconLabelDescriptionList"/>
    <dgm:cxn modelId="{657870ED-61F1-4D19-9983-5DE1D75E07C4}" type="presOf" srcId="{AFD1D5D5-47F7-4F4A-B1EB-680D8163BB2C}" destId="{33EB38A1-37B0-4E95-A506-EBE9E430A9DE}" srcOrd="0" destOrd="3" presId="urn:microsoft.com/office/officeart/2018/5/layout/CenteredIconLabelDescriptionList"/>
    <dgm:cxn modelId="{6B191408-1C59-45A3-8368-1F88FF6F8EC4}" type="presParOf" srcId="{2B720490-5A31-4457-ACE2-A5B80867333D}" destId="{861191EA-2BDC-4F75-B4B7-550D01CD5585}" srcOrd="0" destOrd="0" presId="urn:microsoft.com/office/officeart/2018/5/layout/CenteredIconLabelDescriptionList"/>
    <dgm:cxn modelId="{EF6E9D26-1CC4-49C6-84AF-41638039E5F0}" type="presParOf" srcId="{861191EA-2BDC-4F75-B4B7-550D01CD5585}" destId="{999DE862-6E57-4CD9-A43B-532AC01D1FDF}" srcOrd="0" destOrd="0" presId="urn:microsoft.com/office/officeart/2018/5/layout/CenteredIconLabelDescriptionList"/>
    <dgm:cxn modelId="{5DFE8603-C566-4C12-BA00-E7A36C09800D}" type="presParOf" srcId="{861191EA-2BDC-4F75-B4B7-550D01CD5585}" destId="{554949A3-280F-483E-B860-C87C70CAD30F}" srcOrd="1" destOrd="0" presId="urn:microsoft.com/office/officeart/2018/5/layout/CenteredIconLabelDescriptionList"/>
    <dgm:cxn modelId="{E41666C1-DB64-4EB0-9A9C-1CE2B0744959}" type="presParOf" srcId="{861191EA-2BDC-4F75-B4B7-550D01CD5585}" destId="{A40D27F5-6074-4BCA-B37A-7EF16108B82B}" srcOrd="2" destOrd="0" presId="urn:microsoft.com/office/officeart/2018/5/layout/CenteredIconLabelDescriptionList"/>
    <dgm:cxn modelId="{76D8FE64-0964-4501-8CFE-763B94EBF5E0}" type="presParOf" srcId="{861191EA-2BDC-4F75-B4B7-550D01CD5585}" destId="{5FA03B66-E4FB-4FE9-8D97-05CEDDBDB9A7}" srcOrd="3" destOrd="0" presId="urn:microsoft.com/office/officeart/2018/5/layout/CenteredIconLabelDescriptionList"/>
    <dgm:cxn modelId="{75F308A5-33B9-424A-A4F8-2856E8B2CC0D}" type="presParOf" srcId="{861191EA-2BDC-4F75-B4B7-550D01CD5585}" destId="{33EB38A1-37B0-4E95-A506-EBE9E430A9DE}" srcOrd="4" destOrd="0" presId="urn:microsoft.com/office/officeart/2018/5/layout/CenteredIconLabelDescriptionList"/>
    <dgm:cxn modelId="{F2DC6C16-3F9D-43F3-B2DA-D59EB2484FE0}" type="presParOf" srcId="{2B720490-5A31-4457-ACE2-A5B80867333D}" destId="{470161DE-CE50-4354-9543-4D2468F58156}" srcOrd="1" destOrd="0" presId="urn:microsoft.com/office/officeart/2018/5/layout/CenteredIconLabelDescriptionList"/>
    <dgm:cxn modelId="{E76EA0A3-75CA-4ED0-8189-C454FBD3C3E8}" type="presParOf" srcId="{2B720490-5A31-4457-ACE2-A5B80867333D}" destId="{9BEDA58D-C1AE-4C99-B70D-243CBF985542}" srcOrd="2" destOrd="0" presId="urn:microsoft.com/office/officeart/2018/5/layout/CenteredIconLabelDescriptionList"/>
    <dgm:cxn modelId="{55B9DA11-401A-465B-BC29-3F8DB16AB6DA}" type="presParOf" srcId="{9BEDA58D-C1AE-4C99-B70D-243CBF985542}" destId="{59570B9D-1EA3-47EF-AADA-D7C8A236585E}" srcOrd="0" destOrd="0" presId="urn:microsoft.com/office/officeart/2018/5/layout/CenteredIconLabelDescriptionList"/>
    <dgm:cxn modelId="{F5E69632-B997-494D-B83D-74ED7427FAE7}" type="presParOf" srcId="{9BEDA58D-C1AE-4C99-B70D-243CBF985542}" destId="{A4C67A36-2B2B-4996-A2B4-58C2F0691A3A}" srcOrd="1" destOrd="0" presId="urn:microsoft.com/office/officeart/2018/5/layout/CenteredIconLabelDescriptionList"/>
    <dgm:cxn modelId="{7D93059C-37A7-442D-9EA0-68CC18D8B4FD}" type="presParOf" srcId="{9BEDA58D-C1AE-4C99-B70D-243CBF985542}" destId="{697031D6-C9E1-4AA1-9C7F-B75370B5F1A8}" srcOrd="2" destOrd="0" presId="urn:microsoft.com/office/officeart/2018/5/layout/CenteredIconLabelDescriptionList"/>
    <dgm:cxn modelId="{305B3080-4122-4CB2-8E0C-24723EEE64F1}" type="presParOf" srcId="{9BEDA58D-C1AE-4C99-B70D-243CBF985542}" destId="{16C84A15-A145-49EC-BE8E-227F63573E88}" srcOrd="3" destOrd="0" presId="urn:microsoft.com/office/officeart/2018/5/layout/CenteredIconLabelDescriptionList"/>
    <dgm:cxn modelId="{506391AB-D198-4CFD-854E-478F627C5BD1}" type="presParOf" srcId="{9BEDA58D-C1AE-4C99-B70D-243CBF985542}" destId="{9D68DC22-4222-48FA-92F2-C635A7137591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9801AA-D28F-4C14-8DB1-9BF257DA52F6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62320F5-A4EA-4B21-B031-EEDB77C94936}">
      <dgm:prSet/>
      <dgm:spPr/>
      <dgm:t>
        <a:bodyPr/>
        <a:lstStyle/>
        <a:p>
          <a:pPr algn="ctr">
            <a:lnSpc>
              <a:spcPct val="100000"/>
            </a:lnSpc>
            <a:defRPr b="1"/>
          </a:pPr>
          <a:r>
            <a:rPr lang="en-US" sz="29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Which policy is best?</a:t>
          </a:r>
        </a:p>
      </dgm:t>
    </dgm:pt>
    <dgm:pt modelId="{F0DDC406-AAE7-4B4F-9E13-46B97D081F47}" type="parTrans" cxnId="{B95C1943-FB29-4A80-B7FF-3BC41E354754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D9F9A50D-C3F4-4941-9E73-F9B352C291BD}" type="sibTrans" cxnId="{B95C1943-FB29-4A80-B7FF-3BC41E354754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BEC55FB5-1C5B-4847-AE40-5DA5C26A3930}">
      <dgm:prSet/>
      <dgm:spPr/>
      <dgm:t>
        <a:bodyPr/>
        <a:lstStyle/>
        <a:p>
          <a:pPr algn="ctr">
            <a:lnSpc>
              <a:spcPct val="100000"/>
            </a:lnSpc>
          </a:pPr>
          <a:r>
            <a:rPr lang="en-US" sz="17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General Liability vs Standalone</a:t>
          </a:r>
        </a:p>
      </dgm:t>
    </dgm:pt>
    <dgm:pt modelId="{4717056E-E4D4-434E-9DDA-682A414B0069}" type="parTrans" cxnId="{C8EC859A-99EC-47C0-AD55-3780D77DBD7D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0B12EB6A-655D-41A8-8B29-0AE5361B8D56}" type="sibTrans" cxnId="{C8EC859A-99EC-47C0-AD55-3780D77DBD7D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79AA052E-1E1F-4CF5-8FC9-A34A4F5034BF}">
      <dgm:prSet/>
      <dgm:spPr/>
      <dgm:t>
        <a:bodyPr/>
        <a:lstStyle/>
        <a:p>
          <a:pPr algn="ctr">
            <a:lnSpc>
              <a:spcPct val="100000"/>
            </a:lnSpc>
          </a:pPr>
          <a:r>
            <a:rPr lang="en-US" sz="17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Check for additional value add items like incident support, pre-breach services like risk assessments</a:t>
          </a:r>
        </a:p>
      </dgm:t>
    </dgm:pt>
    <dgm:pt modelId="{6B5B0686-4113-4098-A6E2-04910C7EEB84}" type="parTrans" cxnId="{21EC188C-EE8D-462B-A1DD-988CDE3D1F58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3935E75B-631F-493E-B306-9C1FBDB9A6EE}" type="sibTrans" cxnId="{21EC188C-EE8D-462B-A1DD-988CDE3D1F58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0BBE559E-615E-41CE-A1F9-819E26B75F6D}">
      <dgm:prSet/>
      <dgm:spPr/>
      <dgm:t>
        <a:bodyPr/>
        <a:lstStyle/>
        <a:p>
          <a:pPr algn="ctr" rtl="0">
            <a:lnSpc>
              <a:spcPct val="100000"/>
            </a:lnSpc>
            <a:defRPr b="1"/>
          </a:pPr>
          <a:r>
            <a:rPr lang="en-US" sz="29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Minimize your premiums</a:t>
          </a:r>
        </a:p>
      </dgm:t>
    </dgm:pt>
    <dgm:pt modelId="{E7A276BA-9831-49C3-B1D2-EADC0BF20A74}" type="parTrans" cxnId="{0F950BE7-8D1A-4D35-A427-D60B0BB77B1D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750364AA-9CF3-4C67-8A57-79D01789FCBC}" type="sibTrans" cxnId="{0F950BE7-8D1A-4D35-A427-D60B0BB77B1D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AC5751A5-FD21-4AB0-A3CA-5EEADC717258}">
      <dgm:prSet/>
      <dgm:spPr/>
      <dgm:t>
        <a:bodyPr/>
        <a:lstStyle/>
        <a:p>
          <a:pPr algn="ctr">
            <a:lnSpc>
              <a:spcPct val="100000"/>
            </a:lnSpc>
          </a:pPr>
          <a:r>
            <a:rPr lang="en-US" sz="17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MFA on e-mail and VPN</a:t>
          </a:r>
        </a:p>
      </dgm:t>
    </dgm:pt>
    <dgm:pt modelId="{C6A6F24E-3FAE-4252-885F-5BDF34AA4BAD}" type="parTrans" cxnId="{88CA27AC-8CDB-4319-990A-878A3876E43D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2DDA2E3F-4167-4A8F-B0BC-405CA4B2DF37}" type="sibTrans" cxnId="{88CA27AC-8CDB-4319-990A-878A3876E43D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911603BD-7BA8-42D5-ACF1-C6F4E49DE14E}">
      <dgm:prSet/>
      <dgm:spPr/>
      <dgm:t>
        <a:bodyPr/>
        <a:lstStyle/>
        <a:p>
          <a:pPr algn="ctr">
            <a:lnSpc>
              <a:spcPct val="100000"/>
            </a:lnSpc>
          </a:pPr>
          <a:r>
            <a:rPr lang="en-US" sz="17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E-mail Filtering</a:t>
          </a:r>
        </a:p>
      </dgm:t>
    </dgm:pt>
    <dgm:pt modelId="{6DD40A59-616F-47A8-AB0F-1636369AEF65}" type="parTrans" cxnId="{B234D81A-4CD9-42FC-90CD-6DFFE271F0FD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101F0AB2-9962-44D2-9263-60F54A85582E}" type="sibTrans" cxnId="{B234D81A-4CD9-42FC-90CD-6DFFE271F0FD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6020583B-7838-426E-81A7-27D7C6288E78}">
      <dgm:prSet/>
      <dgm:spPr/>
      <dgm:t>
        <a:bodyPr/>
        <a:lstStyle/>
        <a:p>
          <a:pPr algn="ctr">
            <a:lnSpc>
              <a:spcPct val="100000"/>
            </a:lnSpc>
          </a:pPr>
          <a:r>
            <a:rPr lang="en-US" sz="17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Regular backups and testing</a:t>
          </a:r>
        </a:p>
      </dgm:t>
    </dgm:pt>
    <dgm:pt modelId="{5B89EE86-4041-4865-994F-2F8DE7AECB37}" type="parTrans" cxnId="{76B9AF56-7B58-4CD6-BC66-7C4D36D05063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11463612-AC19-4FED-8AEB-71CDC56C98EB}" type="sibTrans" cxnId="{76B9AF56-7B58-4CD6-BC66-7C4D36D05063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5A9E1BC3-B4B5-4A8F-BCB7-7E197D2AEAB4}">
      <dgm:prSet/>
      <dgm:spPr/>
      <dgm:t>
        <a:bodyPr/>
        <a:lstStyle/>
        <a:p>
          <a:pPr algn="ctr">
            <a:lnSpc>
              <a:spcPct val="100000"/>
            </a:lnSpc>
          </a:pPr>
          <a:r>
            <a:rPr lang="en-US" sz="17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24x7 security monitoring</a:t>
          </a:r>
        </a:p>
      </dgm:t>
    </dgm:pt>
    <dgm:pt modelId="{739B3D3F-F713-462C-B73A-1FD4E3FB5AA1}" type="parTrans" cxnId="{6CE712C9-8A98-45EE-AB46-976CDD6F8049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61B19D5B-C5DE-4FC4-8F3A-80D9588CDF6C}" type="sibTrans" cxnId="{6CE712C9-8A98-45EE-AB46-976CDD6F8049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101C0C57-7665-453B-A16E-227B875B16C7}">
      <dgm:prSet/>
      <dgm:spPr/>
      <dgm:t>
        <a:bodyPr/>
        <a:lstStyle/>
        <a:p>
          <a:pPr algn="ctr">
            <a:lnSpc>
              <a:spcPct val="100000"/>
            </a:lnSpc>
          </a:pPr>
          <a:r>
            <a:rPr lang="en-US" sz="17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Privileged Account Management</a:t>
          </a:r>
        </a:p>
      </dgm:t>
    </dgm:pt>
    <dgm:pt modelId="{89D34D0E-897D-4567-9C84-1084DBC2C2BB}" type="parTrans" cxnId="{E22F3188-37B9-4EB5-B566-04D130ACAED9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E66F201F-AC2F-48D0-95C6-DED5D6644689}" type="sibTrans" cxnId="{E22F3188-37B9-4EB5-B566-04D130ACAED9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B4D61CD5-414F-4681-9A2A-6190783C43C3}">
      <dgm:prSet/>
      <dgm:spPr/>
      <dgm:t>
        <a:bodyPr/>
        <a:lstStyle/>
        <a:p>
          <a:pPr algn="ctr">
            <a:lnSpc>
              <a:spcPct val="100000"/>
            </a:lnSpc>
          </a:pPr>
          <a:r>
            <a:rPr lang="en-US" sz="17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AI/Behavior Monitoring Endpoint Protection</a:t>
          </a:r>
        </a:p>
      </dgm:t>
    </dgm:pt>
    <dgm:pt modelId="{C67CA230-150D-4939-B622-898723915855}" type="parTrans" cxnId="{B7CEE2EB-F7CE-49EA-A15A-0FA07BEB9736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F1823E3B-1990-44C2-BEAB-0F3C3B52384F}" type="sibTrans" cxnId="{B7CEE2EB-F7CE-49EA-A15A-0FA07BEB9736}">
      <dgm:prSet/>
      <dgm:spPr/>
      <dgm:t>
        <a:bodyPr/>
        <a:lstStyle/>
        <a:p>
          <a:pPr algn="ctr"/>
          <a:endParaRPr lang="en-US">
            <a:latin typeface="Barlow" panose="00000500000000000000" pitchFamily="2" charset="0"/>
          </a:endParaRPr>
        </a:p>
      </dgm:t>
    </dgm:pt>
    <dgm:pt modelId="{53F6A4AB-D2B5-473F-9ABD-5ED0D8C584CF}" type="pres">
      <dgm:prSet presAssocID="{239801AA-D28F-4C14-8DB1-9BF257DA52F6}" presName="root" presStyleCnt="0">
        <dgm:presLayoutVars>
          <dgm:dir/>
          <dgm:resizeHandles val="exact"/>
        </dgm:presLayoutVars>
      </dgm:prSet>
      <dgm:spPr/>
    </dgm:pt>
    <dgm:pt modelId="{689A844F-4694-4788-BFDE-4BBDF3E02A53}" type="pres">
      <dgm:prSet presAssocID="{C62320F5-A4EA-4B21-B031-EEDB77C94936}" presName="compNode" presStyleCnt="0"/>
      <dgm:spPr/>
    </dgm:pt>
    <dgm:pt modelId="{8AC21820-1D58-4230-B9D8-420420AADC16}" type="pres">
      <dgm:prSet presAssocID="{C62320F5-A4EA-4B21-B031-EEDB77C94936}" presName="iconRect" presStyleLbl="node1" presStyleIdx="0" presStyleCnt="2" custLinFactNeighborX="89096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000" b="-1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 with solid fill"/>
        </a:ext>
      </dgm:extLst>
    </dgm:pt>
    <dgm:pt modelId="{24191F89-A77D-47A7-BDDE-6643781A6A5A}" type="pres">
      <dgm:prSet presAssocID="{C62320F5-A4EA-4B21-B031-EEDB77C94936}" presName="iconSpace" presStyleCnt="0"/>
      <dgm:spPr/>
    </dgm:pt>
    <dgm:pt modelId="{22E0B9F3-75C8-4CFB-BFC1-7E7447751225}" type="pres">
      <dgm:prSet presAssocID="{C62320F5-A4EA-4B21-B031-EEDB77C94936}" presName="parTx" presStyleLbl="revTx" presStyleIdx="0" presStyleCnt="4">
        <dgm:presLayoutVars>
          <dgm:chMax val="0"/>
          <dgm:chPref val="0"/>
        </dgm:presLayoutVars>
      </dgm:prSet>
      <dgm:spPr/>
    </dgm:pt>
    <dgm:pt modelId="{2D3A45B1-85AA-4849-8511-6C802FFC9FC4}" type="pres">
      <dgm:prSet presAssocID="{C62320F5-A4EA-4B21-B031-EEDB77C94936}" presName="txSpace" presStyleCnt="0"/>
      <dgm:spPr/>
    </dgm:pt>
    <dgm:pt modelId="{CCC34887-79FA-4133-96A3-096032E7913C}" type="pres">
      <dgm:prSet presAssocID="{C62320F5-A4EA-4B21-B031-EEDB77C94936}" presName="desTx" presStyleLbl="revTx" presStyleIdx="1" presStyleCnt="4">
        <dgm:presLayoutVars/>
      </dgm:prSet>
      <dgm:spPr/>
    </dgm:pt>
    <dgm:pt modelId="{5212EB1C-37BF-4E22-9BB4-1B82BB459EF2}" type="pres">
      <dgm:prSet presAssocID="{D9F9A50D-C3F4-4941-9E73-F9B352C291BD}" presName="sibTrans" presStyleCnt="0"/>
      <dgm:spPr/>
    </dgm:pt>
    <dgm:pt modelId="{29F50528-8C80-4C4D-B937-B4AAD912772D}" type="pres">
      <dgm:prSet presAssocID="{0BBE559E-615E-41CE-A1F9-819E26B75F6D}" presName="compNode" presStyleCnt="0"/>
      <dgm:spPr/>
    </dgm:pt>
    <dgm:pt modelId="{385E8CA9-C81C-46D7-BC7D-26D445B4CF61}" type="pres">
      <dgm:prSet presAssocID="{0BBE559E-615E-41CE-A1F9-819E26B75F6D}" presName="iconRect" presStyleLbl="node1" presStyleIdx="1" presStyleCnt="2" custLinFactNeighborX="85312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1000" b="-1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ying Money with solid fill"/>
        </a:ext>
      </dgm:extLst>
    </dgm:pt>
    <dgm:pt modelId="{071C285B-2B6E-42DF-8A11-AD02C1F128DA}" type="pres">
      <dgm:prSet presAssocID="{0BBE559E-615E-41CE-A1F9-819E26B75F6D}" presName="iconSpace" presStyleCnt="0"/>
      <dgm:spPr/>
    </dgm:pt>
    <dgm:pt modelId="{DC29BB63-E0D8-4AEA-B649-E6A0D306A986}" type="pres">
      <dgm:prSet presAssocID="{0BBE559E-615E-41CE-A1F9-819E26B75F6D}" presName="parTx" presStyleLbl="revTx" presStyleIdx="2" presStyleCnt="4">
        <dgm:presLayoutVars>
          <dgm:chMax val="0"/>
          <dgm:chPref val="0"/>
        </dgm:presLayoutVars>
      </dgm:prSet>
      <dgm:spPr/>
    </dgm:pt>
    <dgm:pt modelId="{52E61942-83EC-4AB0-B63D-DA8FDA82B416}" type="pres">
      <dgm:prSet presAssocID="{0BBE559E-615E-41CE-A1F9-819E26B75F6D}" presName="txSpace" presStyleCnt="0"/>
      <dgm:spPr/>
    </dgm:pt>
    <dgm:pt modelId="{C6F6E569-39AC-40F3-B83A-3A0115CDC3D3}" type="pres">
      <dgm:prSet presAssocID="{0BBE559E-615E-41CE-A1F9-819E26B75F6D}" presName="desTx" presStyleLbl="revTx" presStyleIdx="3" presStyleCnt="4">
        <dgm:presLayoutVars/>
      </dgm:prSet>
      <dgm:spPr/>
    </dgm:pt>
  </dgm:ptLst>
  <dgm:cxnLst>
    <dgm:cxn modelId="{B234D81A-4CD9-42FC-90CD-6DFFE271F0FD}" srcId="{0BBE559E-615E-41CE-A1F9-819E26B75F6D}" destId="{911603BD-7BA8-42D5-ACF1-C6F4E49DE14E}" srcOrd="1" destOrd="0" parTransId="{6DD40A59-616F-47A8-AB0F-1636369AEF65}" sibTransId="{101F0AB2-9962-44D2-9263-60F54A85582E}"/>
    <dgm:cxn modelId="{CE796023-C480-47E8-A53D-E1806F73D9D1}" type="presOf" srcId="{911603BD-7BA8-42D5-ACF1-C6F4E49DE14E}" destId="{C6F6E569-39AC-40F3-B83A-3A0115CDC3D3}" srcOrd="0" destOrd="1" presId="urn:microsoft.com/office/officeart/2018/2/layout/IconLabelDescriptionList"/>
    <dgm:cxn modelId="{19C9D760-3273-4B89-96C5-73EB7B090F39}" type="presOf" srcId="{5A9E1BC3-B4B5-4A8F-BCB7-7E197D2AEAB4}" destId="{C6F6E569-39AC-40F3-B83A-3A0115CDC3D3}" srcOrd="0" destOrd="3" presId="urn:microsoft.com/office/officeart/2018/2/layout/IconLabelDescriptionList"/>
    <dgm:cxn modelId="{B95C1943-FB29-4A80-B7FF-3BC41E354754}" srcId="{239801AA-D28F-4C14-8DB1-9BF257DA52F6}" destId="{C62320F5-A4EA-4B21-B031-EEDB77C94936}" srcOrd="0" destOrd="0" parTransId="{F0DDC406-AAE7-4B4F-9E13-46B97D081F47}" sibTransId="{D9F9A50D-C3F4-4941-9E73-F9B352C291BD}"/>
    <dgm:cxn modelId="{DFABFC4C-B72C-4A2E-A361-DCAF4D3817F7}" type="presOf" srcId="{79AA052E-1E1F-4CF5-8FC9-A34A4F5034BF}" destId="{CCC34887-79FA-4133-96A3-096032E7913C}" srcOrd="0" destOrd="1" presId="urn:microsoft.com/office/officeart/2018/2/layout/IconLabelDescriptionList"/>
    <dgm:cxn modelId="{082BC750-194F-4E4F-B783-A76E556DB36D}" type="presOf" srcId="{C62320F5-A4EA-4B21-B031-EEDB77C94936}" destId="{22E0B9F3-75C8-4CFB-BFC1-7E7447751225}" srcOrd="0" destOrd="0" presId="urn:microsoft.com/office/officeart/2018/2/layout/IconLabelDescriptionList"/>
    <dgm:cxn modelId="{76B9AF56-7B58-4CD6-BC66-7C4D36D05063}" srcId="{0BBE559E-615E-41CE-A1F9-819E26B75F6D}" destId="{6020583B-7838-426E-81A7-27D7C6288E78}" srcOrd="2" destOrd="0" parTransId="{5B89EE86-4041-4865-994F-2F8DE7AECB37}" sibTransId="{11463612-AC19-4FED-8AEB-71CDC56C98EB}"/>
    <dgm:cxn modelId="{90BDC77B-4E02-414B-BA90-3176AC724833}" type="presOf" srcId="{101C0C57-7665-453B-A16E-227B875B16C7}" destId="{C6F6E569-39AC-40F3-B83A-3A0115CDC3D3}" srcOrd="0" destOrd="4" presId="urn:microsoft.com/office/officeart/2018/2/layout/IconLabelDescriptionList"/>
    <dgm:cxn modelId="{E22F3188-37B9-4EB5-B566-04D130ACAED9}" srcId="{0BBE559E-615E-41CE-A1F9-819E26B75F6D}" destId="{101C0C57-7665-453B-A16E-227B875B16C7}" srcOrd="4" destOrd="0" parTransId="{89D34D0E-897D-4567-9C84-1084DBC2C2BB}" sibTransId="{E66F201F-AC2F-48D0-95C6-DED5D6644689}"/>
    <dgm:cxn modelId="{21EC188C-EE8D-462B-A1DD-988CDE3D1F58}" srcId="{C62320F5-A4EA-4B21-B031-EEDB77C94936}" destId="{79AA052E-1E1F-4CF5-8FC9-A34A4F5034BF}" srcOrd="1" destOrd="0" parTransId="{6B5B0686-4113-4098-A6E2-04910C7EEB84}" sibTransId="{3935E75B-631F-493E-B306-9C1FBDB9A6EE}"/>
    <dgm:cxn modelId="{3B252E8D-B962-458B-94C5-4FED909850E9}" type="presOf" srcId="{BEC55FB5-1C5B-4847-AE40-5DA5C26A3930}" destId="{CCC34887-79FA-4133-96A3-096032E7913C}" srcOrd="0" destOrd="0" presId="urn:microsoft.com/office/officeart/2018/2/layout/IconLabelDescriptionList"/>
    <dgm:cxn modelId="{C8EC859A-99EC-47C0-AD55-3780D77DBD7D}" srcId="{C62320F5-A4EA-4B21-B031-EEDB77C94936}" destId="{BEC55FB5-1C5B-4847-AE40-5DA5C26A3930}" srcOrd="0" destOrd="0" parTransId="{4717056E-E4D4-434E-9DDA-682A414B0069}" sibTransId="{0B12EB6A-655D-41A8-8B29-0AE5361B8D56}"/>
    <dgm:cxn modelId="{88CA27AC-8CDB-4319-990A-878A3876E43D}" srcId="{0BBE559E-615E-41CE-A1F9-819E26B75F6D}" destId="{AC5751A5-FD21-4AB0-A3CA-5EEADC717258}" srcOrd="0" destOrd="0" parTransId="{C6A6F24E-3FAE-4252-885F-5BDF34AA4BAD}" sibTransId="{2DDA2E3F-4167-4A8F-B0BC-405CA4B2DF37}"/>
    <dgm:cxn modelId="{A84B18BF-DBC2-4F35-AFC5-8A0CBE509BF3}" type="presOf" srcId="{6020583B-7838-426E-81A7-27D7C6288E78}" destId="{C6F6E569-39AC-40F3-B83A-3A0115CDC3D3}" srcOrd="0" destOrd="2" presId="urn:microsoft.com/office/officeart/2018/2/layout/IconLabelDescriptionList"/>
    <dgm:cxn modelId="{6CE712C9-8A98-45EE-AB46-976CDD6F8049}" srcId="{0BBE559E-615E-41CE-A1F9-819E26B75F6D}" destId="{5A9E1BC3-B4B5-4A8F-BCB7-7E197D2AEAB4}" srcOrd="3" destOrd="0" parTransId="{739B3D3F-F713-462C-B73A-1FD4E3FB5AA1}" sibTransId="{61B19D5B-C5DE-4FC4-8F3A-80D9588CDF6C}"/>
    <dgm:cxn modelId="{0F950BE7-8D1A-4D35-A427-D60B0BB77B1D}" srcId="{239801AA-D28F-4C14-8DB1-9BF257DA52F6}" destId="{0BBE559E-615E-41CE-A1F9-819E26B75F6D}" srcOrd="1" destOrd="0" parTransId="{E7A276BA-9831-49C3-B1D2-EADC0BF20A74}" sibTransId="{750364AA-9CF3-4C67-8A57-79D01789FCBC}"/>
    <dgm:cxn modelId="{B7CEE2EB-F7CE-49EA-A15A-0FA07BEB9736}" srcId="{0BBE559E-615E-41CE-A1F9-819E26B75F6D}" destId="{B4D61CD5-414F-4681-9A2A-6190783C43C3}" srcOrd="5" destOrd="0" parTransId="{C67CA230-150D-4939-B622-898723915855}" sibTransId="{F1823E3B-1990-44C2-BEAB-0F3C3B52384F}"/>
    <dgm:cxn modelId="{8BF506ED-5B97-4A7D-B12C-3AFAC15C3E32}" type="presOf" srcId="{239801AA-D28F-4C14-8DB1-9BF257DA52F6}" destId="{53F6A4AB-D2B5-473F-9ABD-5ED0D8C584CF}" srcOrd="0" destOrd="0" presId="urn:microsoft.com/office/officeart/2018/2/layout/IconLabelDescriptionList"/>
    <dgm:cxn modelId="{4DFB2FEE-2A34-4B6A-A194-708A4944D086}" type="presOf" srcId="{AC5751A5-FD21-4AB0-A3CA-5EEADC717258}" destId="{C6F6E569-39AC-40F3-B83A-3A0115CDC3D3}" srcOrd="0" destOrd="0" presId="urn:microsoft.com/office/officeart/2018/2/layout/IconLabelDescriptionList"/>
    <dgm:cxn modelId="{3179F2F9-03C7-4699-9E20-3CBD7AD542D4}" type="presOf" srcId="{0BBE559E-615E-41CE-A1F9-819E26B75F6D}" destId="{DC29BB63-E0D8-4AEA-B649-E6A0D306A986}" srcOrd="0" destOrd="0" presId="urn:microsoft.com/office/officeart/2018/2/layout/IconLabelDescriptionList"/>
    <dgm:cxn modelId="{55F294FA-5905-4D48-853E-CAE60AA9B0C7}" type="presOf" srcId="{B4D61CD5-414F-4681-9A2A-6190783C43C3}" destId="{C6F6E569-39AC-40F3-B83A-3A0115CDC3D3}" srcOrd="0" destOrd="5" presId="urn:microsoft.com/office/officeart/2018/2/layout/IconLabelDescriptionList"/>
    <dgm:cxn modelId="{CA378789-0F6B-4638-B944-E81EC4338B1D}" type="presParOf" srcId="{53F6A4AB-D2B5-473F-9ABD-5ED0D8C584CF}" destId="{689A844F-4694-4788-BFDE-4BBDF3E02A53}" srcOrd="0" destOrd="0" presId="urn:microsoft.com/office/officeart/2018/2/layout/IconLabelDescriptionList"/>
    <dgm:cxn modelId="{73916A91-3D8A-455D-B990-C53257745B10}" type="presParOf" srcId="{689A844F-4694-4788-BFDE-4BBDF3E02A53}" destId="{8AC21820-1D58-4230-B9D8-420420AADC16}" srcOrd="0" destOrd="0" presId="urn:microsoft.com/office/officeart/2018/2/layout/IconLabelDescriptionList"/>
    <dgm:cxn modelId="{15BB53EF-F25C-40C4-9C8F-7FD69806445C}" type="presParOf" srcId="{689A844F-4694-4788-BFDE-4BBDF3E02A53}" destId="{24191F89-A77D-47A7-BDDE-6643781A6A5A}" srcOrd="1" destOrd="0" presId="urn:microsoft.com/office/officeart/2018/2/layout/IconLabelDescriptionList"/>
    <dgm:cxn modelId="{54D3E177-43C5-4BE5-8BEE-4EBD54DE7709}" type="presParOf" srcId="{689A844F-4694-4788-BFDE-4BBDF3E02A53}" destId="{22E0B9F3-75C8-4CFB-BFC1-7E7447751225}" srcOrd="2" destOrd="0" presId="urn:microsoft.com/office/officeart/2018/2/layout/IconLabelDescriptionList"/>
    <dgm:cxn modelId="{B897507F-AB17-4706-9CF3-094677B12345}" type="presParOf" srcId="{689A844F-4694-4788-BFDE-4BBDF3E02A53}" destId="{2D3A45B1-85AA-4849-8511-6C802FFC9FC4}" srcOrd="3" destOrd="0" presId="urn:microsoft.com/office/officeart/2018/2/layout/IconLabelDescriptionList"/>
    <dgm:cxn modelId="{8FD2098C-3B9F-4665-B264-116E350F8875}" type="presParOf" srcId="{689A844F-4694-4788-BFDE-4BBDF3E02A53}" destId="{CCC34887-79FA-4133-96A3-096032E7913C}" srcOrd="4" destOrd="0" presId="urn:microsoft.com/office/officeart/2018/2/layout/IconLabelDescriptionList"/>
    <dgm:cxn modelId="{AA8E4A93-78DE-4984-99C7-DE5C47B03B89}" type="presParOf" srcId="{53F6A4AB-D2B5-473F-9ABD-5ED0D8C584CF}" destId="{5212EB1C-37BF-4E22-9BB4-1B82BB459EF2}" srcOrd="1" destOrd="0" presId="urn:microsoft.com/office/officeart/2018/2/layout/IconLabelDescriptionList"/>
    <dgm:cxn modelId="{41C69490-B8A5-4ABD-8624-C5BD6904C144}" type="presParOf" srcId="{53F6A4AB-D2B5-473F-9ABD-5ED0D8C584CF}" destId="{29F50528-8C80-4C4D-B937-B4AAD912772D}" srcOrd="2" destOrd="0" presId="urn:microsoft.com/office/officeart/2018/2/layout/IconLabelDescriptionList"/>
    <dgm:cxn modelId="{D2A48770-7CA2-4EF8-87E2-2BB468A18B70}" type="presParOf" srcId="{29F50528-8C80-4C4D-B937-B4AAD912772D}" destId="{385E8CA9-C81C-46D7-BC7D-26D445B4CF61}" srcOrd="0" destOrd="0" presId="urn:microsoft.com/office/officeart/2018/2/layout/IconLabelDescriptionList"/>
    <dgm:cxn modelId="{7FAF8507-DF00-48B6-85EF-9AD55B1CB41A}" type="presParOf" srcId="{29F50528-8C80-4C4D-B937-B4AAD912772D}" destId="{071C285B-2B6E-42DF-8A11-AD02C1F128DA}" srcOrd="1" destOrd="0" presId="urn:microsoft.com/office/officeart/2018/2/layout/IconLabelDescriptionList"/>
    <dgm:cxn modelId="{B7D399A5-7F22-4A34-8688-53EA17E412DD}" type="presParOf" srcId="{29F50528-8C80-4C4D-B937-B4AAD912772D}" destId="{DC29BB63-E0D8-4AEA-B649-E6A0D306A986}" srcOrd="2" destOrd="0" presId="urn:microsoft.com/office/officeart/2018/2/layout/IconLabelDescriptionList"/>
    <dgm:cxn modelId="{F1F6B26C-B9C6-4C7D-9939-06359CA3140B}" type="presParOf" srcId="{29F50528-8C80-4C4D-B937-B4AAD912772D}" destId="{52E61942-83EC-4AB0-B63D-DA8FDA82B416}" srcOrd="3" destOrd="0" presId="urn:microsoft.com/office/officeart/2018/2/layout/IconLabelDescriptionList"/>
    <dgm:cxn modelId="{53F13BE4-D548-48C3-98AC-17369032E46E}" type="presParOf" srcId="{29F50528-8C80-4C4D-B937-B4AAD912772D}" destId="{C6F6E569-39AC-40F3-B83A-3A0115CDC3D3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53CD7-7F6C-4E0B-87CB-E04935A71B0C}">
      <dsp:nvSpPr>
        <dsp:cNvPr id="0" name=""/>
        <dsp:cNvSpPr/>
      </dsp:nvSpPr>
      <dsp:spPr>
        <a:xfrm rot="10800000">
          <a:off x="1395339" y="3877"/>
          <a:ext cx="5171655" cy="370818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Risk assessments &amp; prioritization</a:t>
          </a:r>
        </a:p>
      </dsp:txBody>
      <dsp:txXfrm rot="10800000">
        <a:off x="1488043" y="3877"/>
        <a:ext cx="5078951" cy="370818"/>
      </dsp:txXfrm>
    </dsp:sp>
    <dsp:sp modelId="{41ED77C3-4E91-4567-9A47-BEBF0D69B233}">
      <dsp:nvSpPr>
        <dsp:cNvPr id="0" name=""/>
        <dsp:cNvSpPr/>
      </dsp:nvSpPr>
      <dsp:spPr>
        <a:xfrm>
          <a:off x="1209930" y="3877"/>
          <a:ext cx="370818" cy="37081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66BD15E-133E-4D51-9625-8391F756618A}">
      <dsp:nvSpPr>
        <dsp:cNvPr id="0" name=""/>
        <dsp:cNvSpPr/>
      </dsp:nvSpPr>
      <dsp:spPr>
        <a:xfrm rot="10800000">
          <a:off x="1395339" y="485387"/>
          <a:ext cx="5171655" cy="370818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Security frameworks &amp; compliance</a:t>
          </a:r>
        </a:p>
      </dsp:txBody>
      <dsp:txXfrm rot="10800000">
        <a:off x="1488043" y="485387"/>
        <a:ext cx="5078951" cy="370818"/>
      </dsp:txXfrm>
    </dsp:sp>
    <dsp:sp modelId="{BF321C45-2F45-44A3-B43F-982DE632838E}">
      <dsp:nvSpPr>
        <dsp:cNvPr id="0" name=""/>
        <dsp:cNvSpPr/>
      </dsp:nvSpPr>
      <dsp:spPr>
        <a:xfrm>
          <a:off x="1209930" y="485387"/>
          <a:ext cx="370818" cy="37081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BF2A094-6495-496F-8DB8-BB95B21F4415}">
      <dsp:nvSpPr>
        <dsp:cNvPr id="0" name=""/>
        <dsp:cNvSpPr/>
      </dsp:nvSpPr>
      <dsp:spPr>
        <a:xfrm rot="10800000">
          <a:off x="1395339" y="966898"/>
          <a:ext cx="5171655" cy="370818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Incident response &amp; planning</a:t>
          </a:r>
        </a:p>
      </dsp:txBody>
      <dsp:txXfrm rot="10800000">
        <a:off x="1488043" y="966898"/>
        <a:ext cx="5078951" cy="370818"/>
      </dsp:txXfrm>
    </dsp:sp>
    <dsp:sp modelId="{9D469110-442D-4730-8FA8-18FA5A89F8E5}">
      <dsp:nvSpPr>
        <dsp:cNvPr id="0" name=""/>
        <dsp:cNvSpPr/>
      </dsp:nvSpPr>
      <dsp:spPr>
        <a:xfrm>
          <a:off x="1209930" y="966898"/>
          <a:ext cx="370818" cy="370818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E5AD7C0-3262-445D-9282-4E82962E94A9}">
      <dsp:nvSpPr>
        <dsp:cNvPr id="0" name=""/>
        <dsp:cNvSpPr/>
      </dsp:nvSpPr>
      <dsp:spPr>
        <a:xfrm rot="10800000">
          <a:off x="1395339" y="1448408"/>
          <a:ext cx="5171655" cy="370818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Network segmentation &amp; access controls</a:t>
          </a:r>
        </a:p>
      </dsp:txBody>
      <dsp:txXfrm rot="10800000">
        <a:off x="1488043" y="1448408"/>
        <a:ext cx="5078951" cy="370818"/>
      </dsp:txXfrm>
    </dsp:sp>
    <dsp:sp modelId="{56BE8E3E-FE8F-4AF0-AE76-D428D2946A8C}">
      <dsp:nvSpPr>
        <dsp:cNvPr id="0" name=""/>
        <dsp:cNvSpPr/>
      </dsp:nvSpPr>
      <dsp:spPr>
        <a:xfrm>
          <a:off x="1209930" y="1448408"/>
          <a:ext cx="370818" cy="370818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800FFF1-8CD5-432E-83AB-BCAD4D231EB5}">
      <dsp:nvSpPr>
        <dsp:cNvPr id="0" name=""/>
        <dsp:cNvSpPr/>
      </dsp:nvSpPr>
      <dsp:spPr>
        <a:xfrm rot="10800000">
          <a:off x="1395339" y="1929919"/>
          <a:ext cx="5171655" cy="370818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Cyber hygiene &amp; training</a:t>
          </a:r>
        </a:p>
      </dsp:txBody>
      <dsp:txXfrm rot="10800000">
        <a:off x="1488043" y="1929919"/>
        <a:ext cx="5078951" cy="370818"/>
      </dsp:txXfrm>
    </dsp:sp>
    <dsp:sp modelId="{5F999B1B-57FB-4BCA-9D86-61702E07215E}">
      <dsp:nvSpPr>
        <dsp:cNvPr id="0" name=""/>
        <dsp:cNvSpPr/>
      </dsp:nvSpPr>
      <dsp:spPr>
        <a:xfrm>
          <a:off x="1209930" y="1929919"/>
          <a:ext cx="370818" cy="370818"/>
        </a:xfrm>
        <a:prstGeom prst="ellipse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EB64ADD-1258-4589-8B80-88B7EDAC1B50}">
      <dsp:nvSpPr>
        <dsp:cNvPr id="0" name=""/>
        <dsp:cNvSpPr/>
      </dsp:nvSpPr>
      <dsp:spPr>
        <a:xfrm rot="10800000">
          <a:off x="1395339" y="2411429"/>
          <a:ext cx="5171655" cy="370818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Data backup &amp; disaster recovery</a:t>
          </a:r>
        </a:p>
      </dsp:txBody>
      <dsp:txXfrm rot="10800000">
        <a:off x="1488043" y="2411429"/>
        <a:ext cx="5078951" cy="370818"/>
      </dsp:txXfrm>
    </dsp:sp>
    <dsp:sp modelId="{BBDA8DFA-2683-4D5B-B0A0-DFD6B4B72F52}">
      <dsp:nvSpPr>
        <dsp:cNvPr id="0" name=""/>
        <dsp:cNvSpPr/>
      </dsp:nvSpPr>
      <dsp:spPr>
        <a:xfrm>
          <a:off x="1209930" y="2411429"/>
          <a:ext cx="370818" cy="370818"/>
        </a:xfrm>
        <a:prstGeom prst="ellipse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508F748-9FBA-4A8B-AD32-6A54DBF398D8}">
      <dsp:nvSpPr>
        <dsp:cNvPr id="0" name=""/>
        <dsp:cNvSpPr/>
      </dsp:nvSpPr>
      <dsp:spPr>
        <a:xfrm rot="10800000">
          <a:off x="1395339" y="2892940"/>
          <a:ext cx="5171655" cy="370818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Endpoint detection &amp; response</a:t>
          </a:r>
        </a:p>
      </dsp:txBody>
      <dsp:txXfrm rot="10800000">
        <a:off x="1488043" y="2892940"/>
        <a:ext cx="5078951" cy="370818"/>
      </dsp:txXfrm>
    </dsp:sp>
    <dsp:sp modelId="{F24CAF4A-3E94-48DB-8718-B827D86DF3E9}">
      <dsp:nvSpPr>
        <dsp:cNvPr id="0" name=""/>
        <dsp:cNvSpPr/>
      </dsp:nvSpPr>
      <dsp:spPr>
        <a:xfrm>
          <a:off x="1209930" y="2892940"/>
          <a:ext cx="370818" cy="370818"/>
        </a:xfrm>
        <a:prstGeom prst="ellipse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AC254B2-1442-4139-B6BD-59B2FEB433D3}">
      <dsp:nvSpPr>
        <dsp:cNvPr id="0" name=""/>
        <dsp:cNvSpPr/>
      </dsp:nvSpPr>
      <dsp:spPr>
        <a:xfrm rot="10800000">
          <a:off x="1395339" y="3374451"/>
          <a:ext cx="5171655" cy="370818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Encryption &amp; data loss prevention</a:t>
          </a:r>
        </a:p>
      </dsp:txBody>
      <dsp:txXfrm rot="10800000">
        <a:off x="1488043" y="3374451"/>
        <a:ext cx="5078951" cy="370818"/>
      </dsp:txXfrm>
    </dsp:sp>
    <dsp:sp modelId="{E8D2761D-8475-405B-8280-19457229871A}">
      <dsp:nvSpPr>
        <dsp:cNvPr id="0" name=""/>
        <dsp:cNvSpPr/>
      </dsp:nvSpPr>
      <dsp:spPr>
        <a:xfrm>
          <a:off x="1209930" y="3374451"/>
          <a:ext cx="370818" cy="370818"/>
        </a:xfrm>
        <a:prstGeom prst="ellipse">
          <a:avLst/>
        </a:prstGeom>
        <a:blipFill>
          <a:blip xmlns:r="http://schemas.openxmlformats.org/officeDocument/2006/relationships"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251588A-ACD6-4572-87E9-758C2A56C285}">
      <dsp:nvSpPr>
        <dsp:cNvPr id="0" name=""/>
        <dsp:cNvSpPr/>
      </dsp:nvSpPr>
      <dsp:spPr>
        <a:xfrm rot="10800000">
          <a:off x="1395339" y="3855961"/>
          <a:ext cx="5171655" cy="370818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Third party management</a:t>
          </a:r>
          <a:endParaRPr lang="en-US" sz="1600" kern="1200" dirty="0"/>
        </a:p>
      </dsp:txBody>
      <dsp:txXfrm rot="10800000">
        <a:off x="1488043" y="3855961"/>
        <a:ext cx="5078951" cy="370818"/>
      </dsp:txXfrm>
    </dsp:sp>
    <dsp:sp modelId="{3EF572AB-5003-4C83-AEB3-B34BABE5C4DC}">
      <dsp:nvSpPr>
        <dsp:cNvPr id="0" name=""/>
        <dsp:cNvSpPr/>
      </dsp:nvSpPr>
      <dsp:spPr>
        <a:xfrm>
          <a:off x="1209930" y="3855961"/>
          <a:ext cx="370818" cy="370818"/>
        </a:xfrm>
        <a:prstGeom prst="ellipse">
          <a:avLst/>
        </a:prstGeom>
        <a:blipFill>
          <a:blip xmlns:r="http://schemas.openxmlformats.org/officeDocument/2006/relationships"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6621CC9-77B7-4689-A266-C553E0BE17C9}">
      <dsp:nvSpPr>
        <dsp:cNvPr id="0" name=""/>
        <dsp:cNvSpPr/>
      </dsp:nvSpPr>
      <dsp:spPr>
        <a:xfrm rot="10800000">
          <a:off x="1395339" y="4337472"/>
          <a:ext cx="5171655" cy="370818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Cloud security management</a:t>
          </a:r>
        </a:p>
      </dsp:txBody>
      <dsp:txXfrm rot="10800000">
        <a:off x="1488043" y="4337472"/>
        <a:ext cx="5078951" cy="370818"/>
      </dsp:txXfrm>
    </dsp:sp>
    <dsp:sp modelId="{08F8D0A2-1C9A-4DD7-9D89-3996D75A4B93}">
      <dsp:nvSpPr>
        <dsp:cNvPr id="0" name=""/>
        <dsp:cNvSpPr/>
      </dsp:nvSpPr>
      <dsp:spPr>
        <a:xfrm>
          <a:off x="1209930" y="4337472"/>
          <a:ext cx="370818" cy="370818"/>
        </a:xfrm>
        <a:prstGeom prst="ellipse">
          <a:avLst/>
        </a:prstGeom>
        <a:blipFill>
          <a:blip xmlns:r="http://schemas.openxmlformats.org/officeDocument/2006/relationships"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18DCC98-A1E1-4BF6-85F2-9C2B34785FC9}">
      <dsp:nvSpPr>
        <dsp:cNvPr id="0" name=""/>
        <dsp:cNvSpPr/>
      </dsp:nvSpPr>
      <dsp:spPr>
        <a:xfrm rot="10800000">
          <a:off x="1395339" y="4818982"/>
          <a:ext cx="5171655" cy="370818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Continuous monitoring &amp; vulnerability management</a:t>
          </a:r>
        </a:p>
      </dsp:txBody>
      <dsp:txXfrm rot="10800000">
        <a:off x="1488043" y="4818982"/>
        <a:ext cx="5078951" cy="370818"/>
      </dsp:txXfrm>
    </dsp:sp>
    <dsp:sp modelId="{53A463B0-5EFC-4188-8738-80574C14FEC9}">
      <dsp:nvSpPr>
        <dsp:cNvPr id="0" name=""/>
        <dsp:cNvSpPr/>
      </dsp:nvSpPr>
      <dsp:spPr>
        <a:xfrm>
          <a:off x="1209930" y="4818982"/>
          <a:ext cx="370818" cy="370818"/>
        </a:xfrm>
        <a:prstGeom prst="ellipse">
          <a:avLst/>
        </a:prstGeom>
        <a:blipFill>
          <a:blip xmlns:r="http://schemas.openxmlformats.org/officeDocument/2006/relationships"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A33322A-024C-4B73-BE99-5F4FA96E6B9F}">
      <dsp:nvSpPr>
        <dsp:cNvPr id="0" name=""/>
        <dsp:cNvSpPr/>
      </dsp:nvSpPr>
      <dsp:spPr>
        <a:xfrm rot="10800000">
          <a:off x="1395339" y="5300493"/>
          <a:ext cx="5171655" cy="370818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21" tIns="60960" rIns="113792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Partnerships with professionals</a:t>
          </a:r>
          <a:endParaRPr lang="en-US" sz="1600" kern="1200" dirty="0"/>
        </a:p>
      </dsp:txBody>
      <dsp:txXfrm rot="10800000">
        <a:off x="1488043" y="5300493"/>
        <a:ext cx="5078951" cy="370818"/>
      </dsp:txXfrm>
    </dsp:sp>
    <dsp:sp modelId="{4D551D47-8A98-45A2-B655-694A40A6F143}">
      <dsp:nvSpPr>
        <dsp:cNvPr id="0" name=""/>
        <dsp:cNvSpPr/>
      </dsp:nvSpPr>
      <dsp:spPr>
        <a:xfrm>
          <a:off x="1209930" y="5300493"/>
          <a:ext cx="370818" cy="370818"/>
        </a:xfrm>
        <a:prstGeom prst="ellipse">
          <a:avLst/>
        </a:prstGeom>
        <a:blipFill>
          <a:blip xmlns:r="http://schemas.openxmlformats.org/officeDocument/2006/relationships"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9DE862-6E57-4CD9-A43B-532AC01D1FDF}">
      <dsp:nvSpPr>
        <dsp:cNvPr id="0" name=""/>
        <dsp:cNvSpPr/>
      </dsp:nvSpPr>
      <dsp:spPr>
        <a:xfrm>
          <a:off x="1963800" y="681601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0D27F5-6074-4BCA-B37A-7EF16108B82B}">
      <dsp:nvSpPr>
        <dsp:cNvPr id="0" name=""/>
        <dsp:cNvSpPr/>
      </dsp:nvSpPr>
      <dsp:spPr>
        <a:xfrm>
          <a:off x="559800" y="234855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Do I need insurance?</a:t>
          </a:r>
        </a:p>
      </dsp:txBody>
      <dsp:txXfrm>
        <a:off x="559800" y="2348555"/>
        <a:ext cx="4320000" cy="648000"/>
      </dsp:txXfrm>
    </dsp:sp>
    <dsp:sp modelId="{33EB38A1-37B0-4E95-A506-EBE9E430A9DE}">
      <dsp:nvSpPr>
        <dsp:cNvPr id="0" name=""/>
        <dsp:cNvSpPr/>
      </dsp:nvSpPr>
      <dsp:spPr>
        <a:xfrm>
          <a:off x="559800" y="3068627"/>
          <a:ext cx="4320000" cy="121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Your data is high value to attackers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Financial Risk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It’s not if, it’s when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endParaRPr lang="en-US" sz="1700" b="0" kern="1200">
            <a:solidFill>
              <a:srgbClr val="0A2331"/>
            </a:solidFill>
            <a:latin typeface="Barlow" panose="00000500000000000000" pitchFamily="2" charset="0"/>
            <a:ea typeface="+mn-ea"/>
            <a:cs typeface="+mn-cs"/>
          </a:endParaRPr>
        </a:p>
      </dsp:txBody>
      <dsp:txXfrm>
        <a:off x="559800" y="3068627"/>
        <a:ext cx="4320000" cy="1216570"/>
      </dsp:txXfrm>
    </dsp:sp>
    <dsp:sp modelId="{59570B9D-1EA3-47EF-AADA-D7C8A236585E}">
      <dsp:nvSpPr>
        <dsp:cNvPr id="0" name=""/>
        <dsp:cNvSpPr/>
      </dsp:nvSpPr>
      <dsp:spPr>
        <a:xfrm>
          <a:off x="7039800" y="681601"/>
          <a:ext cx="1512000" cy="1512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7031D6-C9E1-4AA1-9C7F-B75370B5F1A8}">
      <dsp:nvSpPr>
        <dsp:cNvPr id="0" name=""/>
        <dsp:cNvSpPr/>
      </dsp:nvSpPr>
      <dsp:spPr>
        <a:xfrm>
          <a:off x="5635800" y="234855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Policy Red Flags</a:t>
          </a:r>
        </a:p>
      </dsp:txBody>
      <dsp:txXfrm>
        <a:off x="5635800" y="2348555"/>
        <a:ext cx="4320000" cy="648000"/>
      </dsp:txXfrm>
    </dsp:sp>
    <dsp:sp modelId="{9D68DC22-4222-48FA-92F2-C635A7137591}">
      <dsp:nvSpPr>
        <dsp:cNvPr id="0" name=""/>
        <dsp:cNvSpPr/>
      </dsp:nvSpPr>
      <dsp:spPr>
        <a:xfrm>
          <a:off x="5635800" y="3068627"/>
          <a:ext cx="4320000" cy="121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Evaluate limits against business size &amp; need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Don’t forget third party coverage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Do what you attested to!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Check the definitions</a:t>
          </a:r>
        </a:p>
      </dsp:txBody>
      <dsp:txXfrm>
        <a:off x="5635800" y="3068627"/>
        <a:ext cx="4320000" cy="12165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C21820-1D58-4230-B9D8-420420AADC16}">
      <dsp:nvSpPr>
        <dsp:cNvPr id="0" name=""/>
        <dsp:cNvSpPr/>
      </dsp:nvSpPr>
      <dsp:spPr>
        <a:xfrm>
          <a:off x="1910203" y="58369"/>
          <a:ext cx="1510523" cy="14699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000" b="-1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0B9F3-75C8-4CFB-BFC1-7E7447751225}">
      <dsp:nvSpPr>
        <dsp:cNvPr id="0" name=""/>
        <dsp:cNvSpPr/>
      </dsp:nvSpPr>
      <dsp:spPr>
        <a:xfrm>
          <a:off x="564387" y="1710455"/>
          <a:ext cx="4315781" cy="629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77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100" kern="12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Which policy is best?</a:t>
          </a:r>
        </a:p>
      </dsp:txBody>
      <dsp:txXfrm>
        <a:off x="564387" y="1710455"/>
        <a:ext cx="4315781" cy="629999"/>
      </dsp:txXfrm>
    </dsp:sp>
    <dsp:sp modelId="{CCC34887-79FA-4133-96A3-096032E7913C}">
      <dsp:nvSpPr>
        <dsp:cNvPr id="0" name=""/>
        <dsp:cNvSpPr/>
      </dsp:nvSpPr>
      <dsp:spPr>
        <a:xfrm>
          <a:off x="564387" y="2425147"/>
          <a:ext cx="4315781" cy="1867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General Liability vs Standalone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Check for additional value add items like incident support, pre-breach services like risk assessments</a:t>
          </a:r>
        </a:p>
      </dsp:txBody>
      <dsp:txXfrm>
        <a:off x="564387" y="2425147"/>
        <a:ext cx="4315781" cy="1867821"/>
      </dsp:txXfrm>
    </dsp:sp>
    <dsp:sp modelId="{385E8CA9-C81C-46D7-BC7D-26D445B4CF61}">
      <dsp:nvSpPr>
        <dsp:cNvPr id="0" name=""/>
        <dsp:cNvSpPr/>
      </dsp:nvSpPr>
      <dsp:spPr>
        <a:xfrm>
          <a:off x="6924088" y="58369"/>
          <a:ext cx="1510523" cy="146999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1000" b="-1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9BB63-E0D8-4AEA-B649-E6A0D306A986}">
      <dsp:nvSpPr>
        <dsp:cNvPr id="0" name=""/>
        <dsp:cNvSpPr/>
      </dsp:nvSpPr>
      <dsp:spPr>
        <a:xfrm>
          <a:off x="5635430" y="1710455"/>
          <a:ext cx="4315781" cy="629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779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1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Minimize your premiums</a:t>
          </a:r>
        </a:p>
      </dsp:txBody>
      <dsp:txXfrm>
        <a:off x="5635430" y="1710455"/>
        <a:ext cx="4315781" cy="629999"/>
      </dsp:txXfrm>
    </dsp:sp>
    <dsp:sp modelId="{C6F6E569-39AC-40F3-B83A-3A0115CDC3D3}">
      <dsp:nvSpPr>
        <dsp:cNvPr id="0" name=""/>
        <dsp:cNvSpPr/>
      </dsp:nvSpPr>
      <dsp:spPr>
        <a:xfrm>
          <a:off x="5635430" y="2425147"/>
          <a:ext cx="4315781" cy="1867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MFA on e-mail and VPN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E-mail Filtering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Regular backups and testing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24x7 security monitoring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Privileged Account Management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0A2331"/>
              </a:solidFill>
              <a:latin typeface="Barlow" panose="00000500000000000000" pitchFamily="2" charset="0"/>
              <a:ea typeface="+mn-ea"/>
              <a:cs typeface="+mn-cs"/>
            </a:rPr>
            <a:t>AI/Behavior Monitoring Endpoint Protection</a:t>
          </a:r>
        </a:p>
      </dsp:txBody>
      <dsp:txXfrm>
        <a:off x="5635430" y="2425147"/>
        <a:ext cx="4315781" cy="1867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1C4C95AC-5598-C54F-A9AA-7059A8388EF1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63C19CE4-C0E0-E743-8AC4-ADBAB25BE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744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C19CE4-C0E0-E743-8AC4-ADBAB25BEB9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7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C19CE4-C0E0-E743-8AC4-ADBAB25BEB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2788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ED85C-9B3F-ACCD-CF1F-6E9CF03C7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F77A71-A72A-117D-9C4B-8519370994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9E0ADC-945E-B9CA-6E00-EFE5F3A7A0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08D6DC-FB4E-5D4F-C91B-E88592905F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C19CE4-C0E0-E743-8AC4-ADBAB25BEB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0557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C4E4D-1542-17E1-98C8-ABF0962F1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22608" y="1273502"/>
            <a:ext cx="5945392" cy="2395388"/>
          </a:xfrm>
        </p:spPr>
        <p:txBody>
          <a:bodyPr anchor="b">
            <a:noAutofit/>
          </a:bodyPr>
          <a:lstStyle>
            <a:lvl1pPr algn="l">
              <a:defRPr sz="5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4CD674-C555-D98A-2A52-678495856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22608" y="3753176"/>
            <a:ext cx="5945392" cy="1661163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240F28-675F-0DB0-0F5F-C32DF41602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1" y="2654137"/>
            <a:ext cx="2043085" cy="109903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BD37602-18AB-C020-44DD-CCB44C3A9691}"/>
              </a:ext>
            </a:extLst>
          </p:cNvPr>
          <p:cNvCxnSpPr/>
          <p:nvPr userDrawn="1"/>
        </p:nvCxnSpPr>
        <p:spPr>
          <a:xfrm>
            <a:off x="0" y="5919782"/>
            <a:ext cx="1219200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3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A55D2-451B-A16D-83DD-2E785174CA9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889997" y="2122437"/>
            <a:ext cx="5820035" cy="2816925"/>
          </a:xfrm>
        </p:spPr>
        <p:txBody>
          <a:bodyPr>
            <a:normAutofit/>
          </a:bodyPr>
          <a:lstStyle>
            <a:lvl1pPr marL="0" indent="0" algn="l">
              <a:lnSpc>
                <a:spcPct val="125000"/>
              </a:lnSpc>
              <a:spcBef>
                <a:spcPts val="0"/>
              </a:spcBef>
              <a:buFont typeface="+mj-lt"/>
              <a:buNone/>
              <a:defRPr sz="2400" i="1">
                <a:solidFill>
                  <a:schemeClr val="accent2"/>
                </a:solidFill>
              </a:defRPr>
            </a:lvl1pPr>
            <a:lvl2pPr marL="457200" indent="0" algn="l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2pPr>
            <a:lvl3pPr marL="914400" indent="0" algn="l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3pPr>
            <a:lvl4pPr marL="1371600" indent="0" algn="l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4pPr>
            <a:lvl5pPr marL="1828800" indent="0" algn="l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7D993-0CCD-A21D-BFA7-B60034560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0C13-D85F-6A9E-88CE-1B0A6A11F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B913232-7775-625C-07D8-738BB64C32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565894"/>
            <a:ext cx="3829603" cy="3581986"/>
          </a:xfrm>
        </p:spPr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34577EB-9EFE-C83E-A907-491CAAC2EA94}"/>
              </a:ext>
            </a:extLst>
          </p:cNvPr>
          <p:cNvCxnSpPr>
            <a:cxnSpLocks/>
          </p:cNvCxnSpPr>
          <p:nvPr userDrawn="1"/>
        </p:nvCxnSpPr>
        <p:spPr>
          <a:xfrm>
            <a:off x="3829603" y="558800"/>
            <a:ext cx="0" cy="537291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19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A55D2-451B-A16D-83DD-2E785174C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996" y="2122437"/>
            <a:ext cx="5820035" cy="2500363"/>
          </a:xfrm>
        </p:spPr>
        <p:txBody>
          <a:bodyPr>
            <a:normAutofit/>
          </a:bodyPr>
          <a:lstStyle>
            <a:lvl1pPr marL="0" indent="0">
              <a:lnSpc>
                <a:spcPct val="125000"/>
              </a:lnSpc>
              <a:spcBef>
                <a:spcPts val="0"/>
              </a:spcBef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 sz="2400">
                <a:solidFill>
                  <a:schemeClr val="bg1"/>
                </a:solidFill>
              </a:defRPr>
            </a:lvl3pPr>
            <a:lvl4pPr marL="1371600" indent="0">
              <a:buNone/>
              <a:defRPr sz="2400">
                <a:solidFill>
                  <a:schemeClr val="bg1"/>
                </a:solidFill>
              </a:defRPr>
            </a:lvl4pPr>
            <a:lvl5pPr marL="1828800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7D993-0CCD-A21D-BFA7-B60034560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0C13-D85F-6A9E-88CE-1B0A6A11F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0B966A9-F853-3AB5-E829-36B614CCAE03}"/>
              </a:ext>
            </a:extLst>
          </p:cNvPr>
          <p:cNvCxnSpPr>
            <a:cxnSpLocks/>
          </p:cNvCxnSpPr>
          <p:nvPr userDrawn="1"/>
        </p:nvCxnSpPr>
        <p:spPr>
          <a:xfrm>
            <a:off x="3829603" y="558800"/>
            <a:ext cx="0" cy="537291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5ECB11C-C74D-4369-718B-7AF4188394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565275"/>
            <a:ext cx="3784598" cy="35829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6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F3F5E-DD5B-0228-0F29-B3FDEF9634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592931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7F550-F137-1012-5CCE-20A655651E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10512424" cy="823912"/>
          </a:xfrm>
        </p:spPr>
        <p:txBody>
          <a:bodyPr anchor="b">
            <a:noAutofit/>
          </a:bodyPr>
          <a:lstStyle>
            <a:lvl1pPr marL="0" indent="0">
              <a:buNone/>
              <a:defRPr sz="2400" b="0" i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84F9E4-C21E-7969-21FA-BE1E50589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10512424" cy="3036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A0E5C5-FA7E-61C3-6F9E-D519FAE640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8F604B-C70F-6488-30B7-368B58B9B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2A0001-A122-6660-8253-5D4589232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65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70ADC-1BF3-B400-B466-C2C5DFD834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632955" cy="1325563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A55D2-451B-A16D-83DD-2E785174CA9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5820035" cy="4351338"/>
          </a:xfrm>
        </p:spPr>
        <p:txBody>
          <a:bodyPr>
            <a:normAutofit/>
          </a:bodyPr>
          <a:lstStyle>
            <a:lvl1pPr marL="0" indent="0" algn="l">
              <a:buFont typeface="+mj-lt"/>
              <a:buNone/>
              <a:defRPr sz="2400">
                <a:solidFill>
                  <a:schemeClr val="accent2"/>
                </a:solidFill>
              </a:defRPr>
            </a:lvl1pPr>
            <a:lvl2pPr marL="457200" indent="0" algn="l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2pPr>
            <a:lvl3pPr marL="914400" indent="0" algn="l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3pPr>
            <a:lvl4pPr marL="1371600" indent="0" algn="l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4pPr>
            <a:lvl5pPr marL="1828800" indent="0" algn="l">
              <a:buNone/>
              <a:defRPr sz="2800"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7D993-0CCD-A21D-BFA7-B60034560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0C13-D85F-6A9E-88CE-1B0A6A11F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498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70ADC-1BF3-B400-B466-C2C5DFD834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A55D2-451B-A16D-83DD-2E785174C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7D993-0CCD-A21D-BFA7-B60034560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0C13-D85F-6A9E-88CE-1B0A6A11F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02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70ADC-1BF3-B400-B466-C2C5DFD834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A55D2-451B-A16D-83DD-2E785174C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7D993-0CCD-A21D-BFA7-B60034560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0C13-D85F-6A9E-88CE-1B0A6A11F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681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70ADC-1BF3-B400-B466-C2C5DFD834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A55D2-451B-A16D-83DD-2E785174C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7D993-0CCD-A21D-BFA7-B60034560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0C13-D85F-6A9E-88CE-1B0A6A11F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491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F0665-48DD-B690-F0B5-99101EC1C8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1D175-36E9-A58B-FB8C-22F29FC125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ECA2B-F845-4AC6-C03E-A070849601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383EDD-8668-E6AD-D6BF-A3CD9BE5B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1871AF-0897-640F-B7F3-F3C36A523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644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F3F5E-DD5B-0228-0F29-B3FDEF9634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7F550-F137-1012-5CCE-20A655651E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4735512" cy="823912"/>
          </a:xfrm>
        </p:spPr>
        <p:txBody>
          <a:bodyPr anchor="b">
            <a:noAutofit/>
          </a:bodyPr>
          <a:lstStyle>
            <a:lvl1pPr marL="0" indent="0">
              <a:buNone/>
              <a:defRPr sz="2400" b="0" i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84F9E4-C21E-7969-21FA-BE1E50589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4735513" cy="3108325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1F07E0-527F-715F-3021-1C2AD771044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415089" y="1681163"/>
            <a:ext cx="4937122" cy="823912"/>
          </a:xfrm>
        </p:spPr>
        <p:txBody>
          <a:bodyPr anchor="b">
            <a:noAutofit/>
          </a:bodyPr>
          <a:lstStyle>
            <a:lvl1pPr marL="0" indent="0">
              <a:buNone/>
              <a:defRPr sz="2400" b="0" i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E7CCFE-E4DC-B4B5-0E15-5E929F4D4B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8264" y="2505075"/>
            <a:ext cx="4937123" cy="3108325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A0E5C5-FA7E-61C3-6F9E-D519FAE640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8F604B-C70F-6488-30B7-368B58B9B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2A0001-A122-6660-8253-5D4589232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085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86826-A982-24E4-B990-7FBF366EE3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B03827-7374-0303-F9D4-244D88811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A2AB0B-83D5-EF05-D8A9-D0896AAE1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60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C4E4D-1542-17E1-98C8-ABF0962F1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Autofit/>
          </a:bodyPr>
          <a:lstStyle>
            <a:lvl1pPr algn="ctr">
              <a:defRPr sz="5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4CD674-C555-D98A-2A52-678495856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52438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1C0871-BEDA-7D59-BAE4-92BC00D1F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59EA69-4F81-17BC-1B23-BC5186948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061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22D1B-6027-1EE4-C44A-7FFACE732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296E6-CCA4-EAC5-51D1-8912C350D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0ECBB-2DCC-C4A4-8C48-F0321FEFE2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C7CA6D-A9E6-88C3-FBE3-EBE43E21D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5A06C7-5EAA-9FA3-6203-7799316C4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2162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9705E-5CFA-4D35-3735-593FC34204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764EDF-486E-7CE9-4C88-0B822DB8CD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38C519-28D6-5581-C2AC-A436BD3B5B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056393-031D-EE49-509B-49A42B771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83C903-089C-5EB0-A1E4-85BDC7DF0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416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4CA24-17AC-1517-05B7-21D6918B8E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F6CEBF-46A5-3598-D27B-E326241181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0ED34-7747-A26D-7D4B-393FC7F60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7D5A-1141-B01E-7AAD-CC5CA0794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419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719DC8-7D65-775E-5285-617ADBC8C3C5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0F139-03AB-BAF3-3A6E-DBD26209E4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676ED-C3F5-7BF0-2D27-586FA26BF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44A20-B6BC-FBB4-2ADC-166528E87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731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assets/img/codewords/b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09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6990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E1953-462A-1AEF-49C4-9DAD2B476B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A5F6F-FBBF-94CC-6A17-269DCE24CA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B2108-11D8-BEF2-CDB4-588CB55BE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F9B4A-5714-05D5-8B56-1A3323F76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838E-5D24-96CA-AB23-3B89C500E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0105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CABB6-5C44-8AC0-1609-E5F4BDF80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4498F-B22C-87F2-4C0C-E1D1CD811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2CF4E-B383-E4F9-1D30-ACAEFC071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35243-23F9-48F0-3DD4-0CD56F1E3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553AF-0635-1DEC-EFDF-537BF4252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769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C4179-44FC-E44D-9C2F-76BB8DA42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50ED6A-B523-F1F6-3013-982962C70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02B61-A698-4E24-9E16-2844D06B4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2C2AC-6841-2721-ECF0-6DFDCFA5C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EAF6E-499F-BAF3-D36C-ADD4AB1C6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740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8B8ED-3B87-60B3-0CD8-28A77F2B9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62BD2-2F00-C04F-FD90-0729E09223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37DAD-D818-294D-4A61-E55B2C8CA3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A188CC-FA99-7589-0245-9EA2367B4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F8E2E2-EA5A-1C12-4623-5395C88BA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CE348-96C5-AD9D-FB41-1E61B1E2E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C4E4D-1542-17E1-98C8-ABF0962F1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04273" y="1273502"/>
            <a:ext cx="6623125" cy="2395388"/>
          </a:xfrm>
        </p:spPr>
        <p:txBody>
          <a:bodyPr anchor="b">
            <a:noAutofit/>
          </a:bodyPr>
          <a:lstStyle>
            <a:lvl1pPr algn="l">
              <a:defRPr sz="5400" b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4CD674-C555-D98A-2A52-678495856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604273" y="3753176"/>
            <a:ext cx="6623125" cy="1661163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BD37602-18AB-C020-44DD-CCB44C3A9691}"/>
              </a:ext>
            </a:extLst>
          </p:cNvPr>
          <p:cNvCxnSpPr/>
          <p:nvPr userDrawn="1"/>
        </p:nvCxnSpPr>
        <p:spPr>
          <a:xfrm>
            <a:off x="0" y="5919782"/>
            <a:ext cx="1219200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0D73FB21-2FFE-D65C-3827-D12600396B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1" y="2804745"/>
            <a:ext cx="2043085" cy="109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8141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FF067-02B9-4D47-9D31-4D568B83D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5AC05-B317-A9E2-F9B4-FE5A5E440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54872E-55E3-CF55-688E-18E54C6BA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4443CB-F5D2-ECF0-E1D3-341BF75D3D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175DED-EAEF-A5C2-49CB-5BE454EF50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3A6E0C-1C7A-0E27-C7C0-40D90EF6A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4E78EB-B7DA-9C21-ED1C-BA8F1B4D4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991FAC-5A86-9DE8-B263-49D158FE5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864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48942-1F93-7B10-003B-4DE85DAF1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0E4E40-25AF-EBB1-B484-83D194E39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DBF7DF-A345-61AC-58DB-13806D44D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B87FF-73DC-A17D-033F-4A5F95150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008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9BAA9E-B08B-F918-EA87-5AE371F22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2E13E0-383E-D0A4-BDA2-1F4406607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B62BA9-ACC4-BE50-31F2-547DDB32A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7616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0B130-012C-59C6-9F34-AE95F187C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2022B-73F1-C587-1CFC-37C03F499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945E4A-F95E-E538-4711-74ECC8732A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CAF5EC-7910-9AE3-8FFF-137B5A5BD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C4908F-2740-0179-A8EC-7AEE7ED3C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79422-CDD4-C777-F361-7FDF78E5B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736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5F6F1-F1B8-B7ED-2AF8-F087EFA89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4C3A11-C1B4-7FB5-FC9A-59AFCE261E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135353-C01A-98A6-58CF-F30E15E74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E8D008-2A66-0749-0B50-DD9F80C82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D73A81-2FCF-F112-6AA9-E333C51A7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B4BE0-565C-8736-820F-E3CB42E29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121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156-80B7-6DF9-6DAB-02F3E807F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CA8586-B744-2164-8AF2-7207756EA2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02ADA-317F-C72A-307E-DB46D7BF1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CF680-F0DD-159C-9CFC-8EB4FA77E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E2C58-EA5B-0AAC-F2D2-3173CD85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5601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818681-3FB9-4B4E-8BB4-838EB5F316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1CBF69-1804-6AA5-0402-DDC501818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1C51A-539C-0F31-88F6-A7BCDEF44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93666-6ED7-EF01-9722-EC55F6DCB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A0F9E-632A-5106-2FF7-998ADF8CF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2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C4E4D-1542-17E1-98C8-ABF0962F1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82006" y="1508395"/>
            <a:ext cx="5945392" cy="2395388"/>
          </a:xfrm>
        </p:spPr>
        <p:txBody>
          <a:bodyPr anchor="b">
            <a:noAutofit/>
          </a:bodyPr>
          <a:lstStyle>
            <a:lvl1pPr algn="l">
              <a:defRPr sz="5400" b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4CD674-C555-D98A-2A52-678495856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82006" y="3988069"/>
            <a:ext cx="5945392" cy="1661163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A67410B-90AE-4612-2EDC-2399ECC4A24F}"/>
              </a:ext>
            </a:extLst>
          </p:cNvPr>
          <p:cNvCxnSpPr>
            <a:cxnSpLocks/>
          </p:cNvCxnSpPr>
          <p:nvPr userDrawn="1"/>
        </p:nvCxnSpPr>
        <p:spPr>
          <a:xfrm>
            <a:off x="4763536" y="785648"/>
            <a:ext cx="0" cy="5134134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0D73FB21-2FFE-D65C-3827-D12600396B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1" y="2804745"/>
            <a:ext cx="2043085" cy="109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7DFD5F-9285-6AAA-1E76-2DB00C4C6E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A6ED1-BBAC-D267-8A8A-181644733B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FC05EDD-2B01-1A6A-CFFF-FBEB8A923E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71155" y="347662"/>
            <a:ext cx="1355201" cy="140435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189F552-0E4B-D002-B313-D5E4D478768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BCDBC3D-350A-4678-9007-5E07815A215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83663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C4E4D-1542-17E1-98C8-ABF0962F1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4CD674-C555-D98A-2A52-678495856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1CFB0-27F4-FD10-3262-06461C722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9CFAF-CDD0-473A-54EA-FE317DBE5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9D11C2C-EDCC-C47E-D2A3-E6D92EB463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71155" y="347662"/>
            <a:ext cx="1355201" cy="140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62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C4E4D-1542-17E1-98C8-ABF0962F1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4CD674-C555-D98A-2A52-6784958564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1CFB0-27F4-FD10-3262-06461C722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9CFAF-CDD0-473A-54EA-FE317DBE5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9D11C2C-EDCC-C47E-D2A3-E6D92EB463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71155" y="347662"/>
            <a:ext cx="1355201" cy="140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56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7D993-0CCD-A21D-BFA7-B60034560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0C13-D85F-6A9E-88CE-1B0A6A11F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7F4DC10-6A42-FE46-0DF7-EAB059F7AD7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F509EB30-EA7E-DBE2-44BB-7E1B6F1F6D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F25FFD0-904E-9D04-F0C6-0096C4D359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71155" y="347662"/>
            <a:ext cx="1355201" cy="140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9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7DFD5F-9285-6AAA-1E76-2DB00C4C6E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A6ED1-BBAC-D267-8A8A-181644733B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FC05EDD-2B01-1A6A-CFFF-FBEB8A923E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71155" y="347662"/>
            <a:ext cx="1355201" cy="140435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189F552-0E4B-D002-B313-D5E4D478768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BCDBC3D-350A-4678-9007-5E07815A215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22341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8B0D252-DD39-57AF-D153-78ADD397ED9D}"/>
              </a:ext>
            </a:extLst>
          </p:cNvPr>
          <p:cNvSpPr/>
          <p:nvPr userDrawn="1"/>
        </p:nvSpPr>
        <p:spPr>
          <a:xfrm>
            <a:off x="0" y="5929510"/>
            <a:ext cx="12192000" cy="93911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A5D38D-16B4-AFD3-F85A-8C243D0C852D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924644" y="6106016"/>
            <a:ext cx="988641" cy="53182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434AE7-3665-BC41-80F1-2A742521B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3833B-C190-262E-E64C-82E3D15AA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676832-79FE-0FF3-87DF-7CE725442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58235" y="621650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4DA08-E279-9962-D30C-9896C06032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23372" y="6216505"/>
            <a:ext cx="430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CA406D7-5D0F-9049-87DC-D539A88ED2F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B582C53-DBB9-0EEC-1DF2-F6EF35981E08}"/>
              </a:ext>
            </a:extLst>
          </p:cNvPr>
          <p:cNvCxnSpPr/>
          <p:nvPr userDrawn="1"/>
        </p:nvCxnSpPr>
        <p:spPr>
          <a:xfrm>
            <a:off x="0" y="5919782"/>
            <a:ext cx="1219200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Subtitle 2">
            <a:extLst>
              <a:ext uri="{FF2B5EF4-FFF2-40B4-BE49-F238E27FC236}">
                <a16:creationId xmlns:a16="http://schemas.microsoft.com/office/drawing/2014/main" id="{95DF577C-337F-9C2D-9AC1-800F4FD5A903}"/>
              </a:ext>
            </a:extLst>
          </p:cNvPr>
          <p:cNvSpPr txBox="1">
            <a:spLocks/>
          </p:cNvSpPr>
          <p:nvPr userDrawn="1"/>
        </p:nvSpPr>
        <p:spPr>
          <a:xfrm>
            <a:off x="2063622" y="6244607"/>
            <a:ext cx="7182831" cy="365126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Barlow" pitchFamily="2" charset="77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bg1"/>
                </a:solidFill>
                <a:latin typeface="Barlow" pitchFamily="2" charset="77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bg1"/>
                </a:solidFill>
                <a:latin typeface="Barlow" pitchFamily="2" charset="77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bg1"/>
                </a:solidFill>
                <a:latin typeface="Barlow" pitchFamily="2" charset="77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bg1"/>
                </a:solidFill>
                <a:latin typeface="Barlow" pitchFamily="2" charset="77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/>
              <a:t>BUSINESS </a:t>
            </a:r>
            <a:br>
              <a:rPr lang="en-US" sz="1800"/>
            </a:br>
            <a:r>
              <a:rPr lang="en-US" sz="1800"/>
              <a:t>ADVISORS</a:t>
            </a:r>
          </a:p>
        </p:txBody>
      </p:sp>
    </p:spTree>
    <p:extLst>
      <p:ext uri="{BB962C8B-B14F-4D97-AF65-F5344CB8AC3E}">
        <p14:creationId xmlns:p14="http://schemas.microsoft.com/office/powerpoint/2010/main" val="385956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7" r:id="rId2"/>
    <p:sldLayoutId id="2147483679" r:id="rId3"/>
    <p:sldLayoutId id="2147483680" r:id="rId4"/>
    <p:sldLayoutId id="2147483667" r:id="rId5"/>
    <p:sldLayoutId id="2147483663" r:id="rId6"/>
    <p:sldLayoutId id="2147483676" r:id="rId7"/>
    <p:sldLayoutId id="2147483665" r:id="rId8"/>
    <p:sldLayoutId id="2147483666" r:id="rId9"/>
    <p:sldLayoutId id="2147483670" r:id="rId10"/>
    <p:sldLayoutId id="2147483671" r:id="rId11"/>
    <p:sldLayoutId id="2147483674" r:id="rId12"/>
    <p:sldLayoutId id="2147483669" r:id="rId13"/>
    <p:sldLayoutId id="2147483650" r:id="rId14"/>
    <p:sldLayoutId id="2147483661" r:id="rId15"/>
    <p:sldLayoutId id="2147483662" r:id="rId16"/>
    <p:sldLayoutId id="2147483652" r:id="rId17"/>
    <p:sldLayoutId id="2147483672" r:id="rId18"/>
    <p:sldLayoutId id="2147483654" r:id="rId19"/>
    <p:sldLayoutId id="2147483655" r:id="rId20"/>
    <p:sldLayoutId id="2147483656" r:id="rId21"/>
    <p:sldLayoutId id="2147483657" r:id="rId22"/>
    <p:sldLayoutId id="2147483658" r:id="rId23"/>
    <p:sldLayoutId id="2147483659" r:id="rId24"/>
    <p:sldLayoutId id="2147483693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2">
              <a:lumMod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2">
              <a:lumMod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2">
              <a:lumMod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2">
              <a:lumMod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2">
              <a:lumMod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3B0596-326E-5F6F-68B9-3C7C6BBCC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21B1D-C24F-EC22-9A63-EBC48858DD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7B160-5951-24A0-F072-2723A465DE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2E87F-BB44-4AE7-84F8-0E675266EFAD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E26F6-6D6D-D30A-EB27-8D675EB9A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8E5F0-6002-CD18-ADE8-E73D953CF1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4C990-4374-4512-9342-47BD57FB5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12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svg"/><Relationship Id="rId3" Type="http://schemas.openxmlformats.org/officeDocument/2006/relationships/image" Target="../media/image69.svg"/><Relationship Id="rId7" Type="http://schemas.openxmlformats.org/officeDocument/2006/relationships/image" Target="../media/image29.svg"/><Relationship Id="rId12" Type="http://schemas.openxmlformats.org/officeDocument/2006/relationships/image" Target="../media/image76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png"/><Relationship Id="rId11" Type="http://schemas.openxmlformats.org/officeDocument/2006/relationships/image" Target="../media/image75.svg"/><Relationship Id="rId5" Type="http://schemas.openxmlformats.org/officeDocument/2006/relationships/image" Target="../media/image71.svg"/><Relationship Id="rId10" Type="http://schemas.openxmlformats.org/officeDocument/2006/relationships/image" Target="../media/image74.png"/><Relationship Id="rId4" Type="http://schemas.openxmlformats.org/officeDocument/2006/relationships/image" Target="../media/image70.png"/><Relationship Id="rId9" Type="http://schemas.openxmlformats.org/officeDocument/2006/relationships/image" Target="../media/image73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0.png"/><Relationship Id="rId5" Type="http://schemas.openxmlformats.org/officeDocument/2006/relationships/hyperlink" Target="https://commons.wikimedia.org/wiki/File:Microsoft_logo_(2012).svg" TargetMode="External"/><Relationship Id="rId4" Type="http://schemas.openxmlformats.org/officeDocument/2006/relationships/image" Target="../media/image79.png"/><Relationship Id="rId9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svg"/><Relationship Id="rId7" Type="http://schemas.openxmlformats.org/officeDocument/2006/relationships/image" Target="../media/image87.sv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6.png"/><Relationship Id="rId5" Type="http://schemas.openxmlformats.org/officeDocument/2006/relationships/image" Target="../media/image85.svg"/><Relationship Id="rId4" Type="http://schemas.openxmlformats.org/officeDocument/2006/relationships/image" Target="../media/image8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viluppomania.com/en/apple-change-of-strategy-for-the-development-of-siri/" TargetMode="External"/><Relationship Id="rId13" Type="http://schemas.openxmlformats.org/officeDocument/2006/relationships/image" Target="../media/image93.jpeg"/><Relationship Id="rId18" Type="http://schemas.openxmlformats.org/officeDocument/2006/relationships/image" Target="../media/image95.png"/><Relationship Id="rId26" Type="http://schemas.openxmlformats.org/officeDocument/2006/relationships/image" Target="../media/image99.png"/><Relationship Id="rId3" Type="http://schemas.microsoft.com/office/2007/relationships/hdphoto" Target="../media/hdphoto4.wdp"/><Relationship Id="rId21" Type="http://schemas.openxmlformats.org/officeDocument/2006/relationships/image" Target="../media/image96.png"/><Relationship Id="rId7" Type="http://schemas.openxmlformats.org/officeDocument/2006/relationships/image" Target="../media/image90.jpeg"/><Relationship Id="rId12" Type="http://schemas.openxmlformats.org/officeDocument/2006/relationships/hyperlink" Target="https://ko.wikipedia.org/wiki/ChatGPT" TargetMode="External"/><Relationship Id="rId17" Type="http://schemas.openxmlformats.org/officeDocument/2006/relationships/hyperlink" Target="http://www.strongtowns.org/journal/2016/10/3/the-price-of-autonomous-cars-why-it-matters" TargetMode="External"/><Relationship Id="rId25" Type="http://schemas.openxmlformats.org/officeDocument/2006/relationships/hyperlink" Target="https://www.khwiki.com/Baymax" TargetMode="External"/><Relationship Id="rId2" Type="http://schemas.openxmlformats.org/officeDocument/2006/relationships/image" Target="../media/image88.png"/><Relationship Id="rId16" Type="http://schemas.microsoft.com/office/2007/relationships/hdphoto" Target="../media/hdphoto5.wdp"/><Relationship Id="rId20" Type="http://schemas.openxmlformats.org/officeDocument/2006/relationships/hyperlink" Target="https://www.flickr.com/photos/gotcredit/32957890308/" TargetMode="External"/><Relationship Id="rId29" Type="http://schemas.openxmlformats.org/officeDocument/2006/relationships/image" Target="../media/image101.jpeg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pluginsxbmc.com/2019/06/cuanto-datos-gastamos-consumiendo-audio.html" TargetMode="External"/><Relationship Id="rId11" Type="http://schemas.openxmlformats.org/officeDocument/2006/relationships/image" Target="../media/image92.png"/><Relationship Id="rId24" Type="http://schemas.openxmlformats.org/officeDocument/2006/relationships/image" Target="../media/image98.png"/><Relationship Id="rId5" Type="http://schemas.openxmlformats.org/officeDocument/2006/relationships/image" Target="../media/image89.png"/><Relationship Id="rId15" Type="http://schemas.openxmlformats.org/officeDocument/2006/relationships/image" Target="../media/image94.png"/><Relationship Id="rId23" Type="http://schemas.openxmlformats.org/officeDocument/2006/relationships/hyperlink" Target="https://freepngimg.com/png/92448-boy-art-bros-mario-world-super" TargetMode="External"/><Relationship Id="rId28" Type="http://schemas.openxmlformats.org/officeDocument/2006/relationships/hyperlink" Target="http://ejournal.iain-tulungagung.ac.id/index.php/martabat/about/editorialTeam" TargetMode="External"/><Relationship Id="rId10" Type="http://schemas.openxmlformats.org/officeDocument/2006/relationships/hyperlink" Target="https://www.maxpixel.net/Music-Network-Online-Streaming-Spotify-Internet-1759471" TargetMode="External"/><Relationship Id="rId19" Type="http://schemas.microsoft.com/office/2007/relationships/hdphoto" Target="../media/hdphoto6.wdp"/><Relationship Id="rId31" Type="http://schemas.openxmlformats.org/officeDocument/2006/relationships/image" Target="../media/image102.jpeg"/><Relationship Id="rId4" Type="http://schemas.openxmlformats.org/officeDocument/2006/relationships/hyperlink" Target="https://www.dimstudio.org/nexus-project-virtual-assistant-for-police-officers/" TargetMode="External"/><Relationship Id="rId9" Type="http://schemas.openxmlformats.org/officeDocument/2006/relationships/image" Target="../media/image91.jpeg"/><Relationship Id="rId14" Type="http://schemas.openxmlformats.org/officeDocument/2006/relationships/hyperlink" Target="https://raymondtec.com/2019/01/facial-recognition-doesnt-work-as-intended-on-42-of-110-tested-smartphones/" TargetMode="External"/><Relationship Id="rId22" Type="http://schemas.openxmlformats.org/officeDocument/2006/relationships/image" Target="../media/image97.png"/><Relationship Id="rId27" Type="http://schemas.openxmlformats.org/officeDocument/2006/relationships/image" Target="../media/image100.png"/><Relationship Id="rId30" Type="http://schemas.openxmlformats.org/officeDocument/2006/relationships/hyperlink" Target="https://www.bauer-power.net/2019/04/how-to-deleted-online-social-media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svg"/><Relationship Id="rId7" Type="http://schemas.openxmlformats.org/officeDocument/2006/relationships/image" Target="../media/image108.sv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7.png"/><Relationship Id="rId5" Type="http://schemas.openxmlformats.org/officeDocument/2006/relationships/image" Target="../media/image106.svg"/><Relationship Id="rId4" Type="http://schemas.openxmlformats.org/officeDocument/2006/relationships/image" Target="../media/image10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image" Target="../media/image25.svg"/><Relationship Id="rId15" Type="http://schemas.openxmlformats.org/officeDocument/2006/relationships/image" Target="../media/image35.sv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svg"/><Relationship Id="rId1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815C7-4261-4B03-34CA-A103FA5B3A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3372" y="2521528"/>
            <a:ext cx="6260950" cy="2440454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>
                <a:latin typeface="+mj-lt"/>
                <a:cs typeface="Arial Narrow" panose="020B0604020202020204" pitchFamily="34" charset="0"/>
              </a:rPr>
              <a:t>Technology That Powers Your Mission:</a:t>
            </a:r>
            <a:br>
              <a:rPr lang="en-US" sz="4400">
                <a:latin typeface="+mj-lt"/>
                <a:cs typeface="Arial Narrow" panose="020B0604020202020204" pitchFamily="34" charset="0"/>
              </a:rPr>
            </a:br>
            <a:r>
              <a:rPr lang="en-US">
                <a:cs typeface="Arial Narrow" panose="020B0604020202020204" pitchFamily="34" charset="0"/>
              </a:rPr>
              <a:t>IT Management for Not-for-Profit Organizations</a:t>
            </a:r>
          </a:p>
        </p:txBody>
      </p:sp>
    </p:spTree>
    <p:extLst>
      <p:ext uri="{BB962C8B-B14F-4D97-AF65-F5344CB8AC3E}">
        <p14:creationId xmlns:p14="http://schemas.microsoft.com/office/powerpoint/2010/main" val="2238092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088D7-7378-BF5E-525D-7FED5E544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804683-7262-786E-B9A8-D965B4BB3F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/>
          <a:lstStyle/>
          <a:p>
            <a:r>
              <a:rPr lang="en-US" sz="3600"/>
              <a:t>CYBER INSURANCE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4C465-FB15-CE75-0AA0-66F055B8382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61788" y="6216650"/>
            <a:ext cx="430212" cy="365125"/>
          </a:xfrm>
        </p:spPr>
        <p:txBody>
          <a:bodyPr/>
          <a:lstStyle/>
          <a:p>
            <a:fld id="{3CA406D7-5D0F-9049-87DC-D539A88ED2F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41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23101F-F6F2-EA0D-764B-032395B3E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7ADF2-9BBC-E858-64FC-629C47B4E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/>
              <a:t>CYBER INSURANCE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D8FF1B-A68E-ED7C-DC62-B5F9CBBA7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23372" y="6216505"/>
            <a:ext cx="430427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CA406D7-5D0F-9049-87DC-D539A88ED2FA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6964DF6-CD08-4B22-E0EF-4A2EDF3EFF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6292708"/>
              </p:ext>
            </p:extLst>
          </p:nvPr>
        </p:nvGraphicFramePr>
        <p:xfrm>
          <a:off x="838199" y="945600"/>
          <a:ext cx="10515600" cy="4966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0165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CA91BB-E07B-3463-1FD1-9727DEBCF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59196-0B1C-7E15-9E01-742865C96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23372" y="6216505"/>
            <a:ext cx="430427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CA406D7-5D0F-9049-87DC-D539A88ED2FA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E93997EA-EBA9-4378-941C-11AFD5268D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8950302"/>
              </p:ext>
            </p:extLst>
          </p:nvPr>
        </p:nvGraphicFramePr>
        <p:xfrm>
          <a:off x="838199" y="125333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098717FA-555A-F02F-0585-D2E7D5EA7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/>
              <a:t>CYBER INSURANCE</a:t>
            </a:r>
          </a:p>
        </p:txBody>
      </p:sp>
    </p:spTree>
    <p:extLst>
      <p:ext uri="{BB962C8B-B14F-4D97-AF65-F5344CB8AC3E}">
        <p14:creationId xmlns:p14="http://schemas.microsoft.com/office/powerpoint/2010/main" val="3785694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35AEF-CDD2-9185-E129-3AB207B25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096BB6F-96FB-64EE-AAC7-032311CF6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/>
          <a:lstStyle/>
          <a:p>
            <a:r>
              <a:rPr lang="en-US" sz="3600"/>
              <a:t>BEST PRACTICES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C2BF5-006A-6702-0D41-BFC5BE5C0D3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61788" y="6216650"/>
            <a:ext cx="430212" cy="365125"/>
          </a:xfrm>
        </p:spPr>
        <p:txBody>
          <a:bodyPr/>
          <a:lstStyle/>
          <a:p>
            <a:fld id="{3CA406D7-5D0F-9049-87DC-D539A88ED2F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83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7601A7-8356-3955-A8E3-1F95EC062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5DBF0-2102-7675-40C6-6A2A5F8F6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328777" cy="1325563"/>
          </a:xfrm>
        </p:spPr>
        <p:txBody>
          <a:bodyPr/>
          <a:lstStyle/>
          <a:p>
            <a:r>
              <a:rPr lang="en-US">
                <a:solidFill>
                  <a:srgbClr val="FFC000"/>
                </a:solidFill>
                <a:latin typeface="Arial Black"/>
              </a:rPr>
              <a:t>NOT-FOR-PROFIT </a:t>
            </a:r>
            <a:r>
              <a:rPr lang="en-US">
                <a:solidFill>
                  <a:schemeClr val="tx1"/>
                </a:solidFill>
                <a:latin typeface="Arial Black"/>
              </a:rPr>
              <a:t>BEST PRACTICES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53404-C495-EDE1-4507-03A5DA9FF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dirty="0" smtClean="0"/>
              <a:t>14</a:t>
            </a:fld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03A5191-18A1-DEE4-36A7-854E874F4667}"/>
              </a:ext>
            </a:extLst>
          </p:cNvPr>
          <p:cNvGrpSpPr/>
          <p:nvPr/>
        </p:nvGrpSpPr>
        <p:grpSpPr>
          <a:xfrm>
            <a:off x="345792" y="1638468"/>
            <a:ext cx="5748165" cy="1169551"/>
            <a:chOff x="528516" y="1466205"/>
            <a:chExt cx="5748165" cy="1169551"/>
          </a:xfrm>
        </p:grpSpPr>
        <p:pic>
          <p:nvPicPr>
            <p:cNvPr id="9" name="Graphic 8" descr="Flying Money outline">
              <a:extLst>
                <a:ext uri="{FF2B5EF4-FFF2-40B4-BE49-F238E27FC236}">
                  <a16:creationId xmlns:a16="http://schemas.microsoft.com/office/drawing/2014/main" id="{D368E108-AFA1-3846-B051-3A5BC00E0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528516" y="1639500"/>
              <a:ext cx="822960" cy="822960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1CF558F-761D-6F45-3C5E-D0A0AF0B0072}"/>
                </a:ext>
              </a:extLst>
            </p:cNvPr>
            <p:cNvSpPr txBox="1"/>
            <p:nvPr/>
          </p:nvSpPr>
          <p:spPr>
            <a:xfrm>
              <a:off x="1439052" y="1466205"/>
              <a:ext cx="4837629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dirty="0"/>
                <a:t>Budget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Lifecycle management of hardware and software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Manage all your expenses, recurring fees, and projects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3-year budget to capture larger initiatives and help with grant writing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E4DB4CD-7DDD-B862-A56E-8DEA506A7125}"/>
              </a:ext>
            </a:extLst>
          </p:cNvPr>
          <p:cNvGrpSpPr/>
          <p:nvPr/>
        </p:nvGrpSpPr>
        <p:grpSpPr>
          <a:xfrm>
            <a:off x="345793" y="3091479"/>
            <a:ext cx="5970462" cy="954107"/>
            <a:chOff x="306220" y="3597380"/>
            <a:chExt cx="5970462" cy="954107"/>
          </a:xfrm>
        </p:grpSpPr>
        <p:pic>
          <p:nvPicPr>
            <p:cNvPr id="14" name="Graphic 13" descr="Robot outline">
              <a:extLst>
                <a:ext uri="{FF2B5EF4-FFF2-40B4-BE49-F238E27FC236}">
                  <a16:creationId xmlns:a16="http://schemas.microsoft.com/office/drawing/2014/main" id="{1F6950E4-0FA6-2CB1-21D6-2DBE7972B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306220" y="3617233"/>
              <a:ext cx="914400" cy="91440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2F3DE4E-7F74-BB67-2D5B-111344930CA8}"/>
                </a:ext>
              </a:extLst>
            </p:cNvPr>
            <p:cNvSpPr txBox="1"/>
            <p:nvPr/>
          </p:nvSpPr>
          <p:spPr>
            <a:xfrm>
              <a:off x="1216756" y="3597380"/>
              <a:ext cx="505992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dirty="0"/>
                <a:t>Automate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Identify manual tasks and use technology to reduce effort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Improves accuracy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Frees resources to focus on your organizations mission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66F95A9-C283-1244-0FE8-9C72D339A895}"/>
              </a:ext>
            </a:extLst>
          </p:cNvPr>
          <p:cNvGrpSpPr/>
          <p:nvPr/>
        </p:nvGrpSpPr>
        <p:grpSpPr>
          <a:xfrm>
            <a:off x="6331847" y="3014696"/>
            <a:ext cx="6009121" cy="954107"/>
            <a:chOff x="306220" y="4760065"/>
            <a:chExt cx="6009121" cy="954107"/>
          </a:xfrm>
        </p:grpSpPr>
        <p:pic>
          <p:nvPicPr>
            <p:cNvPr id="16" name="Graphic 15" descr="Group of men outline">
              <a:extLst>
                <a:ext uri="{FF2B5EF4-FFF2-40B4-BE49-F238E27FC236}">
                  <a16:creationId xmlns:a16="http://schemas.microsoft.com/office/drawing/2014/main" id="{03A3D063-AF04-2951-53F2-C9915FB3A6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06220" y="4779918"/>
              <a:ext cx="914400" cy="9144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26A3221-01F0-9C1F-9C88-C9D44E16DD91}"/>
                </a:ext>
              </a:extLst>
            </p:cNvPr>
            <p:cNvSpPr txBox="1"/>
            <p:nvPr/>
          </p:nvSpPr>
          <p:spPr>
            <a:xfrm>
              <a:off x="1255415" y="4760065"/>
              <a:ext cx="505992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/>
                <a:t>Train your team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/>
                <a:t>Knowledge increases efficiency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/>
                <a:t>Work with your vendors to train your team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/>
                <a:t>NTEN, YouTube, Udemy Non-profit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E33A15F-E314-DB71-3FED-1A8CE2FB51FB}"/>
              </a:ext>
            </a:extLst>
          </p:cNvPr>
          <p:cNvGrpSpPr/>
          <p:nvPr/>
        </p:nvGrpSpPr>
        <p:grpSpPr>
          <a:xfrm>
            <a:off x="6331847" y="1638468"/>
            <a:ext cx="6034143" cy="1169551"/>
            <a:chOff x="6157856" y="1472063"/>
            <a:chExt cx="6034143" cy="1169551"/>
          </a:xfrm>
        </p:grpSpPr>
        <p:pic>
          <p:nvPicPr>
            <p:cNvPr id="18" name="Graphic 17" descr="Dinosaur Head Skeleton outline">
              <a:extLst>
                <a:ext uri="{FF2B5EF4-FFF2-40B4-BE49-F238E27FC236}">
                  <a16:creationId xmlns:a16="http://schemas.microsoft.com/office/drawing/2014/main" id="{6DFD7B8B-7C22-2EA4-A044-18D680580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6157856" y="1599638"/>
              <a:ext cx="914400" cy="91440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99641C7-877C-53F7-3C10-4C3A3E5FD81F}"/>
                </a:ext>
              </a:extLst>
            </p:cNvPr>
            <p:cNvSpPr txBox="1"/>
            <p:nvPr/>
          </p:nvSpPr>
          <p:spPr>
            <a:xfrm>
              <a:off x="7023146" y="1472063"/>
              <a:ext cx="5168853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/>
                <a:t>Stay up-to-date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/>
                <a:t>Old equipment and software has a cost and risk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/>
                <a:t>Work with grant sources to modernize out of date systems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/>
                <a:t>Windows 10 is end of life in October – Extend for an additional year if needed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DFC09FB-24B8-36CD-3CB3-D44099360A85}"/>
              </a:ext>
            </a:extLst>
          </p:cNvPr>
          <p:cNvGrpSpPr/>
          <p:nvPr/>
        </p:nvGrpSpPr>
        <p:grpSpPr>
          <a:xfrm>
            <a:off x="345793" y="4372979"/>
            <a:ext cx="6027637" cy="954107"/>
            <a:chOff x="6164362" y="4824485"/>
            <a:chExt cx="6027637" cy="954107"/>
          </a:xfrm>
        </p:grpSpPr>
        <p:pic>
          <p:nvPicPr>
            <p:cNvPr id="31" name="Graphic 30" descr="Boardroom outline">
              <a:extLst>
                <a:ext uri="{FF2B5EF4-FFF2-40B4-BE49-F238E27FC236}">
                  <a16:creationId xmlns:a16="http://schemas.microsoft.com/office/drawing/2014/main" id="{E69B13A6-DBED-456D-6A70-FB4D37CCE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6164362" y="4844338"/>
              <a:ext cx="914400" cy="914400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5B1EBC5-D695-FA7A-21E0-C5D3CA1E878F}"/>
                </a:ext>
              </a:extLst>
            </p:cNvPr>
            <p:cNvSpPr txBox="1"/>
            <p:nvPr/>
          </p:nvSpPr>
          <p:spPr>
            <a:xfrm>
              <a:off x="7047077" y="4824485"/>
              <a:ext cx="5144922" cy="95410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1400" b="1" u="sng" dirty="0"/>
                <a:t>Partner with experts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Find a provider with extensive not-for-profit experience</a:t>
              </a:r>
              <a:endParaRPr lang="en-US" sz="1400" dirty="0">
                <a:cs typeface="Arial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Focus on your mission</a:t>
              </a:r>
              <a:endParaRPr lang="en-US" sz="1400" dirty="0">
                <a:cs typeface="Arial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Provides security and peace of mind</a:t>
              </a:r>
              <a:endParaRPr lang="en-US" sz="1400" dirty="0">
                <a:cs typeface="Arial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F7CC46D-8C73-AF01-8837-4CDC7CF7F3B0}"/>
              </a:ext>
            </a:extLst>
          </p:cNvPr>
          <p:cNvGrpSpPr/>
          <p:nvPr/>
        </p:nvGrpSpPr>
        <p:grpSpPr>
          <a:xfrm>
            <a:off x="6331847" y="4157535"/>
            <a:ext cx="6059321" cy="1384995"/>
            <a:chOff x="6132678" y="3739002"/>
            <a:chExt cx="6059321" cy="1384995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090A577-EC6E-3314-4673-49468B4052A0}"/>
                </a:ext>
              </a:extLst>
            </p:cNvPr>
            <p:cNvSpPr txBox="1"/>
            <p:nvPr/>
          </p:nvSpPr>
          <p:spPr>
            <a:xfrm>
              <a:off x="7023145" y="3739002"/>
              <a:ext cx="516885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dirty="0"/>
                <a:t>Apply for Grants!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Stay local where possible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It does not have to be a technology grant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It’s about your mission, not tech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Work with a partner to generate technology details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</p:txBody>
        </p:sp>
        <p:pic>
          <p:nvPicPr>
            <p:cNvPr id="52" name="Graphic 51" descr="Contract outline">
              <a:extLst>
                <a:ext uri="{FF2B5EF4-FFF2-40B4-BE49-F238E27FC236}">
                  <a16:creationId xmlns:a16="http://schemas.microsoft.com/office/drawing/2014/main" id="{6FDDB571-ECDF-4F6C-4597-6E80FFC682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6132678" y="3974299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767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35EA9-C270-E748-DC7B-704CF7E17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2D39A65-4BA2-921A-2443-EE02C8E19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/>
          <a:lstStyle/>
          <a:p>
            <a:r>
              <a:rPr lang="en-US" sz="3600"/>
              <a:t>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34E177-E5EB-9BD0-BFA6-85BD00D855D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61788" y="6216650"/>
            <a:ext cx="430212" cy="365125"/>
          </a:xfrm>
        </p:spPr>
        <p:txBody>
          <a:bodyPr/>
          <a:lstStyle/>
          <a:p>
            <a:fld id="{3CA406D7-5D0F-9049-87DC-D539A88ED2F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722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7402EB-CA9B-072C-722E-F971F8339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C4CE6E-5C65-35ED-D815-32A736108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23372" y="6216505"/>
            <a:ext cx="430427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CA406D7-5D0F-9049-87DC-D539A88ED2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13A4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113A4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10A15FA-F1AD-7D48-46A7-6836963202DB}"/>
              </a:ext>
            </a:extLst>
          </p:cNvPr>
          <p:cNvGrpSpPr/>
          <p:nvPr/>
        </p:nvGrpSpPr>
        <p:grpSpPr>
          <a:xfrm>
            <a:off x="1042421" y="1117501"/>
            <a:ext cx="10867930" cy="923330"/>
            <a:chOff x="1042421" y="1117501"/>
            <a:chExt cx="10867930" cy="923330"/>
          </a:xfrm>
        </p:grpSpPr>
        <p:pic>
          <p:nvPicPr>
            <p:cNvPr id="1026" name="Picture 2" descr="Carolinas District of Kiwanis International">
              <a:extLst>
                <a:ext uri="{FF2B5EF4-FFF2-40B4-BE49-F238E27FC236}">
                  <a16:creationId xmlns:a16="http://schemas.microsoft.com/office/drawing/2014/main" id="{19980D75-503B-1DA0-655D-C6BCD3A017D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581" b="89222" l="5316" r="96346">
                          <a14:foregroundMark x1="5316" y1="42515" x2="5316" y2="42515"/>
                          <a14:foregroundMark x1="16279" y1="43114" x2="16279" y2="43114"/>
                          <a14:foregroundMark x1="25581" y1="44910" x2="25581" y2="44910"/>
                          <a14:foregroundMark x1="37874" y1="43114" x2="37874" y2="43114"/>
                          <a14:foregroundMark x1="50498" y1="45509" x2="50498" y2="45509"/>
                          <a14:foregroundMark x1="74086" y1="47305" x2="74086" y2="47305"/>
                          <a14:foregroundMark x1="87375" y1="48503" x2="87375" y2="48503"/>
                          <a14:foregroundMark x1="96346" y1="47904" x2="96346" y2="47904"/>
                          <a14:foregroundMark x1="65781" y1="43114" x2="65781" y2="4311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975" r="1530" b="26896"/>
            <a:stretch>
              <a:fillRect/>
            </a:stretch>
          </p:blipFill>
          <p:spPr bwMode="auto">
            <a:xfrm>
              <a:off x="1042421" y="1293314"/>
              <a:ext cx="2352629" cy="5717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AF71BAD-7B0C-D6DF-E68E-CCD81EFB172E}"/>
                </a:ext>
              </a:extLst>
            </p:cNvPr>
            <p:cNvSpPr txBox="1"/>
            <p:nvPr/>
          </p:nvSpPr>
          <p:spPr>
            <a:xfrm>
              <a:off x="3620450" y="1117501"/>
              <a:ext cx="828990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Barlow" panose="00000500000000000000" pitchFamily="2" charset="0"/>
                </a:rPr>
                <a:t>www.techsoup.org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Barlow" panose="00000500000000000000" pitchFamily="2" charset="0"/>
                </a:rPr>
                <a:t>Multi-vendor non-profit technology provider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Barlow" panose="00000500000000000000" pitchFamily="2" charset="0"/>
                </a:rPr>
                <a:t>Each manufacturer has specific eligibility requirements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529828-3BA0-1EDB-A82D-3A2D74D39278}"/>
              </a:ext>
            </a:extLst>
          </p:cNvPr>
          <p:cNvGrpSpPr/>
          <p:nvPr/>
        </p:nvGrpSpPr>
        <p:grpSpPr>
          <a:xfrm>
            <a:off x="952932" y="2339546"/>
            <a:ext cx="10990616" cy="923330"/>
            <a:chOff x="952932" y="2021239"/>
            <a:chExt cx="10990616" cy="923330"/>
          </a:xfrm>
        </p:grpSpPr>
        <p:pic>
          <p:nvPicPr>
            <p:cNvPr id="8" name="Picture 7" descr="A black and grey logo&#10;&#10;AI-generated content may be incorrect.">
              <a:extLst>
                <a:ext uri="{FF2B5EF4-FFF2-40B4-BE49-F238E27FC236}">
                  <a16:creationId xmlns:a16="http://schemas.microsoft.com/office/drawing/2014/main" id="{26E9ADD2-1C2F-6970-050A-9E5A33DA1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952932" y="2347533"/>
              <a:ext cx="2568166" cy="54774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EF2A769-776F-6170-3DBB-C9A606B530D0}"/>
                </a:ext>
              </a:extLst>
            </p:cNvPr>
            <p:cNvSpPr txBox="1"/>
            <p:nvPr/>
          </p:nvSpPr>
          <p:spPr>
            <a:xfrm>
              <a:off x="3620450" y="2021239"/>
              <a:ext cx="832309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Barlow" panose="00000500000000000000" pitchFamily="2" charset="0"/>
                </a:rPr>
                <a:t>www.microsoft.com/nonprofits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Barlow" panose="00000500000000000000" pitchFamily="2" charset="0"/>
                </a:rPr>
                <a:t>Microsoft 365 for e-mail, Excel, Word, PowerPoint, Security, Automation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Barlow" panose="00000500000000000000" pitchFamily="2" charset="0"/>
                </a:rPr>
                <a:t>Up to 70% off list pricing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08B3DF5-B754-767C-8F18-F2927975F340}"/>
              </a:ext>
            </a:extLst>
          </p:cNvPr>
          <p:cNvGrpSpPr/>
          <p:nvPr/>
        </p:nvGrpSpPr>
        <p:grpSpPr>
          <a:xfrm>
            <a:off x="1664903" y="3561591"/>
            <a:ext cx="10245448" cy="1144225"/>
            <a:chOff x="1664903" y="3377790"/>
            <a:chExt cx="10245448" cy="1144225"/>
          </a:xfrm>
        </p:grpSpPr>
        <p:pic>
          <p:nvPicPr>
            <p:cNvPr id="1028" name="Picture 4" descr="Google - Wikiquote">
              <a:extLst>
                <a:ext uri="{FF2B5EF4-FFF2-40B4-BE49-F238E27FC236}">
                  <a16:creationId xmlns:a16="http://schemas.microsoft.com/office/drawing/2014/main" id="{08528E0E-F00B-0F09-0B99-610728F507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8000" b="92000" l="4889" r="92000">
                          <a14:foregroundMark x1="8000" y1="44889" x2="8000" y2="44889"/>
                          <a14:foregroundMark x1="4889" y1="48889" x2="4889" y2="48889"/>
                          <a14:foregroundMark x1="48444" y1="8444" x2="48444" y2="8444"/>
                          <a14:foregroundMark x1="53333" y1="92444" x2="53333" y2="92444"/>
                          <a14:foregroundMark x1="92000" y1="54222" x2="92000" y2="5422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4903" y="3377790"/>
              <a:ext cx="1144225" cy="1144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8D38D63-21CC-2172-1BE9-9541A1D2E3D5}"/>
                </a:ext>
              </a:extLst>
            </p:cNvPr>
            <p:cNvSpPr txBox="1"/>
            <p:nvPr/>
          </p:nvSpPr>
          <p:spPr>
            <a:xfrm>
              <a:off x="3620450" y="3488237"/>
              <a:ext cx="828990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Barlow" panose="00000500000000000000" pitchFamily="2" charset="0"/>
                </a:rPr>
                <a:t>www.google.com/nonprofits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Barlow" panose="00000500000000000000" pitchFamily="2" charset="0"/>
                </a:rPr>
                <a:t>Workspace for E-mail, Sheets, Docs, and meetings.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Barlow" panose="00000500000000000000" pitchFamily="2" charset="0"/>
                </a:rPr>
                <a:t>Google Ad grants for advertising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A3EEA99-D093-DC3B-6482-9BA1C53F158F}"/>
              </a:ext>
            </a:extLst>
          </p:cNvPr>
          <p:cNvGrpSpPr/>
          <p:nvPr/>
        </p:nvGrpSpPr>
        <p:grpSpPr>
          <a:xfrm>
            <a:off x="1403578" y="5004530"/>
            <a:ext cx="10506773" cy="685800"/>
            <a:chOff x="1403578" y="5004530"/>
            <a:chExt cx="10506773" cy="685800"/>
          </a:xfrm>
        </p:grpSpPr>
        <p:pic>
          <p:nvPicPr>
            <p:cNvPr id="1034" name="Picture 10" descr="NTEN Job Board">
              <a:extLst>
                <a:ext uri="{FF2B5EF4-FFF2-40B4-BE49-F238E27FC236}">
                  <a16:creationId xmlns:a16="http://schemas.microsoft.com/office/drawing/2014/main" id="{452F33D7-CCDA-4F3D-21E3-88A9425E8A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9028" b="98611" l="2286" r="96286">
                          <a14:foregroundMark x1="5714" y1="43750" x2="5714" y2="43750"/>
                          <a14:foregroundMark x1="2857" y1="45139" x2="2857" y2="45139"/>
                          <a14:foregroundMark x1="4000" y1="98611" x2="4000" y2="98611"/>
                          <a14:foregroundMark x1="37143" y1="56944" x2="37143" y2="56944"/>
                          <a14:foregroundMark x1="78571" y1="61806" x2="78571" y2="61806"/>
                          <a14:foregroundMark x1="96286" y1="70833" x2="96286" y2="70833"/>
                          <a14:foregroundMark x1="58571" y1="98611" x2="58571" y2="9861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578" y="5004530"/>
              <a:ext cx="1666875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146CCB0-8B29-A33B-37F6-78FADF71CEE7}"/>
                </a:ext>
              </a:extLst>
            </p:cNvPr>
            <p:cNvSpPr txBox="1"/>
            <p:nvPr/>
          </p:nvSpPr>
          <p:spPr>
            <a:xfrm>
              <a:off x="3620450" y="5026506"/>
              <a:ext cx="82899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Barlow" panose="00000500000000000000" pitchFamily="2" charset="0"/>
                </a:rPr>
                <a:t>www.nten.org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latin typeface="Barlow" panose="00000500000000000000" pitchFamily="2" charset="0"/>
                </a:rPr>
                <a:t>Training and resources focused on effective use of technology</a:t>
              </a:r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02BD52A4-6EA6-142E-9AD5-81FBC3025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7312"/>
            <a:ext cx="11328777" cy="132556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RESOURCES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53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74941B-7099-EEF6-3BB7-C6567DBBC9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22C3FED-B3C0-986D-382C-D36569E4E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/>
          <a:lstStyle/>
          <a:p>
            <a:r>
              <a:rPr lang="en-US" sz="3600"/>
              <a:t>ARTIFICIAL INTELLIGENCE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7247D-80A5-B74B-8A09-E6847BE447B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61788" y="6216650"/>
            <a:ext cx="430212" cy="365125"/>
          </a:xfrm>
        </p:spPr>
        <p:txBody>
          <a:bodyPr/>
          <a:lstStyle/>
          <a:p>
            <a:fld id="{3CA406D7-5D0F-9049-87DC-D539A88ED2F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30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FBA97-248D-B6E2-0D9C-7F8CDF02C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4C741-F3F4-02CF-06B8-1A55D9566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328777" cy="1325563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ARTIFICIAL INTELLIGENCE</a:t>
            </a:r>
            <a:br>
              <a:rPr lang="en-US">
                <a:solidFill>
                  <a:schemeClr val="tx1"/>
                </a:solidFill>
              </a:rPr>
            </a:br>
            <a:r>
              <a:rPr lang="en-US" sz="2400" b="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it?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F63BD9-33CA-CB3A-2EA7-ED2828FCE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18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12B733-428E-CB47-4494-5134D5B91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105251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US">
                <a:latin typeface="Arial"/>
                <a:cs typeface="Arial"/>
              </a:rPr>
              <a:t>Technology that helps computers “think” and “learn” so they can do tasks that usually require human effort. It can help you serve more, raise more, and save more.</a:t>
            </a:r>
          </a:p>
        </p:txBody>
      </p:sp>
      <p:pic>
        <p:nvPicPr>
          <p:cNvPr id="8" name="Graphic 7" descr="Document outline">
            <a:extLst>
              <a:ext uri="{FF2B5EF4-FFF2-40B4-BE49-F238E27FC236}">
                <a16:creationId xmlns:a16="http://schemas.microsoft.com/office/drawing/2014/main" id="{A3C0FF2A-87C8-55C1-DD99-3CE61A529F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85744" y="3356081"/>
            <a:ext cx="914400" cy="914400"/>
          </a:xfrm>
          <a:prstGeom prst="rect">
            <a:avLst/>
          </a:prstGeom>
        </p:spPr>
      </p:pic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F9F7E03-B345-4950-F3FB-EE1A3A141A73}"/>
              </a:ext>
            </a:extLst>
          </p:cNvPr>
          <p:cNvSpPr txBox="1">
            <a:spLocks/>
          </p:cNvSpPr>
          <p:nvPr/>
        </p:nvSpPr>
        <p:spPr>
          <a:xfrm>
            <a:off x="2803377" y="2949535"/>
            <a:ext cx="1479134" cy="669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>
                <a:latin typeface="Barlow" panose="00000500000000000000" pitchFamily="2" charset="0"/>
              </a:rPr>
              <a:t>Inputs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47934CA-AE46-C3A3-E3F7-18E286ED854E}"/>
              </a:ext>
            </a:extLst>
          </p:cNvPr>
          <p:cNvSpPr txBox="1">
            <a:spLocks/>
          </p:cNvSpPr>
          <p:nvPr/>
        </p:nvSpPr>
        <p:spPr>
          <a:xfrm>
            <a:off x="2803377" y="4342340"/>
            <a:ext cx="1479134" cy="66937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>
                <a:latin typeface="Barlow" panose="00000500000000000000" pitchFamily="2" charset="0"/>
              </a:rPr>
              <a:t>Donor data, emails, reports</a:t>
            </a:r>
          </a:p>
        </p:txBody>
      </p:sp>
      <p:pic>
        <p:nvPicPr>
          <p:cNvPr id="15" name="Graphic 14" descr="Lightbulb and gear outline">
            <a:extLst>
              <a:ext uri="{FF2B5EF4-FFF2-40B4-BE49-F238E27FC236}">
                <a16:creationId xmlns:a16="http://schemas.microsoft.com/office/drawing/2014/main" id="{04B3F36F-11DC-0B44-2799-FD3A963C51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38800" y="3356081"/>
            <a:ext cx="914400" cy="914400"/>
          </a:xfrm>
          <a:prstGeom prst="rect">
            <a:avLst/>
          </a:prstGeom>
        </p:spPr>
      </p:pic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77D01248-E7B7-697C-06D4-5E0B1EC24A4D}"/>
              </a:ext>
            </a:extLst>
          </p:cNvPr>
          <p:cNvSpPr txBox="1">
            <a:spLocks/>
          </p:cNvSpPr>
          <p:nvPr/>
        </p:nvSpPr>
        <p:spPr>
          <a:xfrm>
            <a:off x="5356433" y="2949535"/>
            <a:ext cx="1479134" cy="669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>
                <a:latin typeface="Barlow" panose="00000500000000000000" pitchFamily="2" charset="0"/>
              </a:rPr>
              <a:t>AI brain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9D7105B2-F4F6-92D2-2A24-94F3C15615A6}"/>
              </a:ext>
            </a:extLst>
          </p:cNvPr>
          <p:cNvSpPr txBox="1">
            <a:spLocks/>
          </p:cNvSpPr>
          <p:nvPr/>
        </p:nvSpPr>
        <p:spPr>
          <a:xfrm>
            <a:off x="5356433" y="4342340"/>
            <a:ext cx="1479134" cy="66937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>
                <a:latin typeface="Barlow" panose="00000500000000000000" pitchFamily="2" charset="0"/>
              </a:rPr>
              <a:t>Finds patterns &amp; answers</a:t>
            </a:r>
          </a:p>
        </p:txBody>
      </p:sp>
      <p:pic>
        <p:nvPicPr>
          <p:cNvPr id="30" name="Graphic 29" descr="Open hand outline">
            <a:extLst>
              <a:ext uri="{FF2B5EF4-FFF2-40B4-BE49-F238E27FC236}">
                <a16:creationId xmlns:a16="http://schemas.microsoft.com/office/drawing/2014/main" id="{ADE75892-BF42-C4E1-D20C-87A9B62AAC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09489" y="3356081"/>
            <a:ext cx="914400" cy="914400"/>
          </a:xfrm>
          <a:prstGeom prst="rect">
            <a:avLst/>
          </a:prstGeom>
        </p:spPr>
      </p:pic>
      <p:sp>
        <p:nvSpPr>
          <p:cNvPr id="31" name="Content Placeholder 5">
            <a:extLst>
              <a:ext uri="{FF2B5EF4-FFF2-40B4-BE49-F238E27FC236}">
                <a16:creationId xmlns:a16="http://schemas.microsoft.com/office/drawing/2014/main" id="{777CC119-28DC-559B-932E-FB6669D49076}"/>
              </a:ext>
            </a:extLst>
          </p:cNvPr>
          <p:cNvSpPr txBox="1">
            <a:spLocks/>
          </p:cNvSpPr>
          <p:nvPr/>
        </p:nvSpPr>
        <p:spPr>
          <a:xfrm>
            <a:off x="7627122" y="2949535"/>
            <a:ext cx="1479134" cy="669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>
                <a:latin typeface="Barlow" panose="00000500000000000000" pitchFamily="2" charset="0"/>
              </a:rPr>
              <a:t>Output</a:t>
            </a:r>
          </a:p>
        </p:txBody>
      </p:sp>
      <p:sp>
        <p:nvSpPr>
          <p:cNvPr id="32" name="Content Placeholder 5">
            <a:extLst>
              <a:ext uri="{FF2B5EF4-FFF2-40B4-BE49-F238E27FC236}">
                <a16:creationId xmlns:a16="http://schemas.microsoft.com/office/drawing/2014/main" id="{410A3A68-B217-2296-CEBF-6CE2DEF73A6F}"/>
              </a:ext>
            </a:extLst>
          </p:cNvPr>
          <p:cNvSpPr txBox="1">
            <a:spLocks/>
          </p:cNvSpPr>
          <p:nvPr/>
        </p:nvSpPr>
        <p:spPr>
          <a:xfrm>
            <a:off x="7627122" y="4342340"/>
            <a:ext cx="1479134" cy="66937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>
                <a:latin typeface="Barlow" panose="00000500000000000000" pitchFamily="2" charset="0"/>
              </a:rPr>
              <a:t>Decision-making &amp; more impact</a:t>
            </a:r>
          </a:p>
        </p:txBody>
      </p:sp>
    </p:spTree>
    <p:extLst>
      <p:ext uri="{BB962C8B-B14F-4D97-AF65-F5344CB8AC3E}">
        <p14:creationId xmlns:p14="http://schemas.microsoft.com/office/powerpoint/2010/main" val="1426823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creenshot, circle, cartoon, design&#10;&#10;Description automatically generated">
            <a:extLst>
              <a:ext uri="{FF2B5EF4-FFF2-40B4-BE49-F238E27FC236}">
                <a16:creationId xmlns:a16="http://schemas.microsoft.com/office/drawing/2014/main" id="{8AF96AF7-3DA1-FA9F-44DA-9BB1157C3C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216431" y="2513672"/>
            <a:ext cx="2456361" cy="1837473"/>
          </a:xfrm>
          <a:prstGeom prst="rect">
            <a:avLst/>
          </a:prstGeom>
        </p:spPr>
      </p:pic>
      <p:pic>
        <p:nvPicPr>
          <p:cNvPr id="8" name="Picture 7" descr="A red letter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6F7370C2-BA2A-6D46-BFD1-32C23FCB83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565746" y="742408"/>
            <a:ext cx="2057400" cy="2057400"/>
          </a:xfrm>
          <a:prstGeom prst="rect">
            <a:avLst/>
          </a:prstGeom>
        </p:spPr>
      </p:pic>
      <p:pic>
        <p:nvPicPr>
          <p:cNvPr id="16" name="Picture 15" descr="A picture containing screenshot, darkness, colorfulness, light&#10;&#10;Description automatically generated">
            <a:extLst>
              <a:ext uri="{FF2B5EF4-FFF2-40B4-BE49-F238E27FC236}">
                <a16:creationId xmlns:a16="http://schemas.microsoft.com/office/drawing/2014/main" id="{6BA5317F-FE5D-9760-7314-1A6272B70E0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36779" t="13758" r="35820" b="12659"/>
          <a:stretch/>
        </p:blipFill>
        <p:spPr>
          <a:xfrm>
            <a:off x="928292" y="3301021"/>
            <a:ext cx="1417345" cy="1328144"/>
          </a:xfrm>
          <a:prstGeom prst="rect">
            <a:avLst/>
          </a:prstGeom>
        </p:spPr>
      </p:pic>
      <p:pic>
        <p:nvPicPr>
          <p:cNvPr id="21" name="Picture 20" descr="A green circle with black lines in it&#10;&#10;Description automatically generated with medium confidence">
            <a:extLst>
              <a:ext uri="{FF2B5EF4-FFF2-40B4-BE49-F238E27FC236}">
                <a16:creationId xmlns:a16="http://schemas.microsoft.com/office/drawing/2014/main" id="{72E321F6-B169-EFB2-60B5-0AB6099DE3B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2519208" y="1384266"/>
            <a:ext cx="1684234" cy="1684234"/>
          </a:xfrm>
          <a:prstGeom prst="rect">
            <a:avLst/>
          </a:prstGeom>
        </p:spPr>
      </p:pic>
      <p:pic>
        <p:nvPicPr>
          <p:cNvPr id="23" name="Picture 22" descr="A picture containing symbol, graphics, circle, font&#10;&#10;Description automatically generated">
            <a:extLst>
              <a:ext uri="{FF2B5EF4-FFF2-40B4-BE49-F238E27FC236}">
                <a16:creationId xmlns:a16="http://schemas.microsoft.com/office/drawing/2014/main" id="{07A0FFBF-DE98-15B7-AB51-6315E6D1726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5545130" y="4777323"/>
            <a:ext cx="1198418" cy="1198418"/>
          </a:xfrm>
          <a:prstGeom prst="rect">
            <a:avLst/>
          </a:prstGeom>
        </p:spPr>
      </p:pic>
      <p:pic>
        <p:nvPicPr>
          <p:cNvPr id="29" name="Picture 28" descr="A person with lines and dots on her face&#10;&#10;Description automatically generated with low confidence">
            <a:extLst>
              <a:ext uri="{FF2B5EF4-FFF2-40B4-BE49-F238E27FC236}">
                <a16:creationId xmlns:a16="http://schemas.microsoft.com/office/drawing/2014/main" id="{91F7AE9A-074F-7E7B-40EA-550446A4E422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 l="13060" t="-1" r="18245" b="-191"/>
          <a:stretch/>
        </p:blipFill>
        <p:spPr>
          <a:xfrm>
            <a:off x="9602428" y="3515406"/>
            <a:ext cx="1661280" cy="1366825"/>
          </a:xfrm>
          <a:prstGeom prst="rect">
            <a:avLst/>
          </a:prstGeom>
        </p:spPr>
      </p:pic>
      <p:pic>
        <p:nvPicPr>
          <p:cNvPr id="38" name="Picture 37" descr="A small white car on the road&#10;&#10;Description automatically generated with medium confidence">
            <a:extLst>
              <a:ext uri="{FF2B5EF4-FFF2-40B4-BE49-F238E27FC236}">
                <a16:creationId xmlns:a16="http://schemas.microsoft.com/office/drawing/2014/main" id="{4C48586E-1EEC-CB52-C8D8-C4DF7DC6DEC4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>
                        <a14:foregroundMark x1="48958" y1="82904" x2="48958" y2="82904"/>
                        <a14:foregroundMark x1="50911" y1="83372" x2="50911" y2="83372"/>
                        <a14:foregroundMark x1="53255" y1="80562" x2="53255" y2="80562"/>
                        <a14:foregroundMark x1="53776" y1="81967" x2="53776" y2="81967"/>
                        <a14:foregroundMark x1="71094" y1="68384" x2="71094" y2="68384"/>
                        <a14:foregroundMark x1="70573" y1="70492" x2="70573" y2="70492"/>
                        <a14:foregroundMark x1="70573" y1="69555" x2="70573" y2="69555"/>
                        <a14:foregroundMark x1="72396" y1="68852" x2="73698" y2="67447"/>
                        <a14:backgroundMark x1="30339" y1="24824" x2="30339" y2="24824"/>
                        <a14:backgroundMark x1="16146" y1="30211" x2="39323" y2="19672"/>
                        <a14:backgroundMark x1="30990" y1="35129" x2="16927" y2="37471"/>
                        <a14:backgroundMark x1="51172" y1="17799" x2="57552" y2="15222"/>
                        <a14:backgroundMark x1="57552" y1="15222" x2="67318" y2="16628"/>
                        <a14:backgroundMark x1="67318" y1="16628" x2="68229" y2="18970"/>
                        <a14:backgroundMark x1="57682" y1="83841" x2="75260" y2="73770"/>
                        <a14:backgroundMark x1="54036" y1="85480" x2="48177" y2="87119"/>
                        <a14:backgroundMark x1="45703" y1="86417" x2="45703" y2="86417"/>
                        <a14:backgroundMark x1="43880" y1="85948" x2="47526" y2="854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7"/>
              </a:ext>
            </a:extLst>
          </a:blip>
          <a:srcRect l="28163" t="17009" r="22678" b="11860"/>
          <a:stretch/>
        </p:blipFill>
        <p:spPr>
          <a:xfrm>
            <a:off x="3114034" y="2781738"/>
            <a:ext cx="2682688" cy="2158254"/>
          </a:xfrm>
          <a:prstGeom prst="rect">
            <a:avLst/>
          </a:prstGeom>
        </p:spPr>
      </p:pic>
      <p:pic>
        <p:nvPicPr>
          <p:cNvPr id="41" name="Picture 40" descr="A chalkboard with a calculator and a plant on a table&#10;&#10;Description automatically generated with low confidence">
            <a:extLst>
              <a:ext uri="{FF2B5EF4-FFF2-40B4-BE49-F238E27FC236}">
                <a16:creationId xmlns:a16="http://schemas.microsoft.com/office/drawing/2014/main" id="{1CF39A66-B8FD-40BB-13B5-0FB67F35EC97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10000" b="90000" l="10000" r="90000">
                        <a14:foregroundMark x1="37793" y1="44792" x2="56934" y2="42448"/>
                        <a14:foregroundMark x1="56934" y1="42448" x2="62207" y2="44010"/>
                        <a14:foregroundMark x1="62207" y1="44010" x2="63184" y2="447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0"/>
              </a:ext>
            </a:extLst>
          </a:blip>
          <a:srcRect l="23848" t="15589" r="21605" b="27353"/>
          <a:stretch/>
        </p:blipFill>
        <p:spPr>
          <a:xfrm>
            <a:off x="306260" y="1474244"/>
            <a:ext cx="1808247" cy="141866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F2011FB-3B7B-0315-B053-0FE81C547733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1761" t="12335" r="7614" b="8310"/>
          <a:stretch/>
        </p:blipFill>
        <p:spPr>
          <a:xfrm>
            <a:off x="171075" y="5254974"/>
            <a:ext cx="1943432" cy="1053832"/>
          </a:xfrm>
          <a:prstGeom prst="rect">
            <a:avLst/>
          </a:prstGeom>
        </p:spPr>
      </p:pic>
      <p:pic>
        <p:nvPicPr>
          <p:cNvPr id="45" name="Picture 44" descr="A cartoon character with a mustache&#10;&#10;Description automatically generated with low confidence">
            <a:extLst>
              <a:ext uri="{FF2B5EF4-FFF2-40B4-BE49-F238E27FC236}">
                <a16:creationId xmlns:a16="http://schemas.microsoft.com/office/drawing/2014/main" id="{DC536C8E-3BA7-A7C4-7D3F-A73D70DD9ED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3"/>
              </a:ext>
            </a:extLst>
          </a:blip>
          <a:stretch>
            <a:fillRect/>
          </a:stretch>
        </p:blipFill>
        <p:spPr>
          <a:xfrm>
            <a:off x="7586806" y="4399567"/>
            <a:ext cx="1074277" cy="2279374"/>
          </a:xfrm>
          <a:prstGeom prst="rect">
            <a:avLst/>
          </a:prstGeom>
        </p:spPr>
      </p:pic>
      <p:pic>
        <p:nvPicPr>
          <p:cNvPr id="48" name="Picture 47" descr="A picture containing toy, animal figure, cartoon&#10;&#10;Description automatically generated">
            <a:extLst>
              <a:ext uri="{FF2B5EF4-FFF2-40B4-BE49-F238E27FC236}">
                <a16:creationId xmlns:a16="http://schemas.microsoft.com/office/drawing/2014/main" id="{2C379CDA-2366-1596-E099-ACD94FBDBF3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5"/>
              </a:ext>
            </a:extLst>
          </a:blip>
          <a:stretch>
            <a:fillRect/>
          </a:stretch>
        </p:blipFill>
        <p:spPr>
          <a:xfrm>
            <a:off x="10174228" y="893408"/>
            <a:ext cx="1457070" cy="1929551"/>
          </a:xfrm>
          <a:prstGeom prst="rect">
            <a:avLst/>
          </a:prstGeom>
        </p:spPr>
      </p:pic>
      <p:sp>
        <p:nvSpPr>
          <p:cNvPr id="50" name="Title 13">
            <a:extLst>
              <a:ext uri="{FF2B5EF4-FFF2-40B4-BE49-F238E27FC236}">
                <a16:creationId xmlns:a16="http://schemas.microsoft.com/office/drawing/2014/main" id="{064DA4FF-0418-1351-FF72-8B3A63AF9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 in use in everyday life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504A32-13F8-0A85-15F9-FD46010F58A0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265129" y="2768161"/>
            <a:ext cx="1321677" cy="1321677"/>
          </a:xfrm>
          <a:prstGeom prst="rect">
            <a:avLst/>
          </a:prstGeom>
        </p:spPr>
      </p:pic>
      <p:pic>
        <p:nvPicPr>
          <p:cNvPr id="7" name="Picture 6" descr="A white arrow in a green circle&#10;&#10;Description automatically generated with low confidence">
            <a:extLst>
              <a:ext uri="{FF2B5EF4-FFF2-40B4-BE49-F238E27FC236}">
                <a16:creationId xmlns:a16="http://schemas.microsoft.com/office/drawing/2014/main" id="{281DE067-4BD6-0FC3-18D3-11E12EE4076D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8"/>
              </a:ext>
            </a:extLst>
          </a:blip>
          <a:stretch>
            <a:fillRect/>
          </a:stretch>
        </p:blipFill>
        <p:spPr>
          <a:xfrm>
            <a:off x="3278914" y="5254974"/>
            <a:ext cx="1216006" cy="1216006"/>
          </a:xfrm>
          <a:prstGeom prst="rect">
            <a:avLst/>
          </a:prstGeom>
        </p:spPr>
      </p:pic>
      <p:pic>
        <p:nvPicPr>
          <p:cNvPr id="13" name="Picture 12" descr="A picture containing screenshot, text, gadget, logo&#10;&#10;Description automatically generated">
            <a:extLst>
              <a:ext uri="{FF2B5EF4-FFF2-40B4-BE49-F238E27FC236}">
                <a16:creationId xmlns:a16="http://schemas.microsoft.com/office/drawing/2014/main" id="{FB9C9F73-7DF0-C0A7-B663-6EFFDE3F6A90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0"/>
              </a:ext>
            </a:extLst>
          </a:blip>
          <a:stretch>
            <a:fillRect/>
          </a:stretch>
        </p:blipFill>
        <p:spPr>
          <a:xfrm>
            <a:off x="10097176" y="5376532"/>
            <a:ext cx="1903506" cy="1270283"/>
          </a:xfrm>
          <a:prstGeom prst="rect">
            <a:avLst/>
          </a:prstGeom>
        </p:spPr>
      </p:pic>
      <p:pic>
        <p:nvPicPr>
          <p:cNvPr id="1028" name="Picture 4" descr="How to use Mobile Check Deposit for Fast &amp; Simple Deposits">
            <a:extLst>
              <a:ext uri="{FF2B5EF4-FFF2-40B4-BE49-F238E27FC236}">
                <a16:creationId xmlns:a16="http://schemas.microsoft.com/office/drawing/2014/main" id="{EF4E7670-097A-91E9-98AB-6E9CBDDF42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3" t="13223" r="6402" b="19480"/>
          <a:stretch/>
        </p:blipFill>
        <p:spPr bwMode="auto">
          <a:xfrm>
            <a:off x="6825727" y="1294944"/>
            <a:ext cx="2420470" cy="110896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98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667694-C4CF-43A9-172C-5065B4A82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3866" y="1157929"/>
            <a:ext cx="2286000" cy="2286000"/>
          </a:xfrm>
          <a:prstGeom prst="rect">
            <a:avLst/>
          </a:prstGeom>
          <a:ln w="28575">
            <a:solidFill>
              <a:schemeClr val="tx2"/>
            </a:solidFill>
          </a:ln>
          <a:effectLst>
            <a:softEdge rad="12700"/>
          </a:effectLst>
        </p:spPr>
      </p:pic>
      <p:pic>
        <p:nvPicPr>
          <p:cNvPr id="5" name="Picture 4" descr="A person with a beard and mustache&#10;&#10;Description automatically generated">
            <a:extLst>
              <a:ext uri="{FF2B5EF4-FFF2-40B4-BE49-F238E27FC236}">
                <a16:creationId xmlns:a16="http://schemas.microsoft.com/office/drawing/2014/main" id="{E0F2102B-3D85-93EB-5AC2-E8AF19BAE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39"/>
          <a:stretch>
            <a:fillRect/>
          </a:stretch>
        </p:blipFill>
        <p:spPr>
          <a:xfrm>
            <a:off x="4903762" y="1157929"/>
            <a:ext cx="2384475" cy="2286000"/>
          </a:xfrm>
          <a:prstGeom prst="rect">
            <a:avLst/>
          </a:prstGeom>
          <a:ln w="28575">
            <a:solidFill>
              <a:schemeClr val="tx2"/>
            </a:solidFill>
          </a:ln>
          <a:effectLst>
            <a:softEdge rad="12700"/>
          </a:effec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9BE1506-F8A4-2772-3562-25365B32B82D}"/>
              </a:ext>
            </a:extLst>
          </p:cNvPr>
          <p:cNvSpPr txBox="1">
            <a:spLocks/>
          </p:cNvSpPr>
          <p:nvPr/>
        </p:nvSpPr>
        <p:spPr>
          <a:xfrm>
            <a:off x="7961950" y="3510476"/>
            <a:ext cx="3849831" cy="204834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36576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rlow" panose="00000500000000000000" pitchFamily="2" charset="0"/>
              </a:rPr>
              <a:t>Travis Strong</a:t>
            </a:r>
            <a:endParaRPr lang="en-US" sz="1400" dirty="0">
              <a:solidFill>
                <a:schemeClr val="tx2"/>
              </a:solidFill>
              <a:latin typeface="Barlow" panose="00000500000000000000" pitchFamily="2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rlow" panose="00000500000000000000" pitchFamily="2" charset="0"/>
              </a:rPr>
              <a:t>Principal</a:t>
            </a:r>
            <a:endParaRPr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rlow" panose="00000500000000000000" pitchFamily="2" charset="0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rlow" panose="00000500000000000000" pitchFamily="2" charset="0"/>
              </a:rPr>
              <a:t>Travis.Strong@reamanaged.com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dirty="0">
              <a:solidFill>
                <a:schemeClr val="tx2"/>
              </a:solidFill>
              <a:latin typeface="Barlow" panose="00000500000000000000" pitchFamily="2" charset="0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dirty="0">
              <a:solidFill>
                <a:schemeClr val="tx2"/>
              </a:solidFill>
              <a:latin typeface="Barlow" panose="00000500000000000000" pitchFamily="2" charset="0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rlow" panose="00000500000000000000" pitchFamily="2" charset="0"/>
                <a:cs typeface="Arial"/>
              </a:rPr>
              <a:t>Travis is a Principal with Rea Information Services. Travis’ 18-year career has focused on IT risk management and cybersecurity for organizations, including not-for-profits.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8409DB-85FC-C38C-0C48-31F7E45A1100}"/>
              </a:ext>
            </a:extLst>
          </p:cNvPr>
          <p:cNvSpPr txBox="1">
            <a:spLocks/>
          </p:cNvSpPr>
          <p:nvPr/>
        </p:nvSpPr>
        <p:spPr>
          <a:xfrm>
            <a:off x="4054021" y="3510476"/>
            <a:ext cx="4083956" cy="200625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aseline="0">
                <a:solidFill>
                  <a:srgbClr val="0F004E"/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baseline="0">
                <a:solidFill>
                  <a:srgbClr val="0F004E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aseline="0">
                <a:solidFill>
                  <a:srgbClr val="0F004E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aseline="0">
                <a:solidFill>
                  <a:srgbClr val="0F004E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spcBef>
                <a:spcPts val="0"/>
              </a:spcBef>
            </a:pPr>
            <a:r>
              <a:rPr lang="en-US" dirty="0">
                <a:latin typeface="Barlow" panose="00000500000000000000" pitchFamily="2" charset="0"/>
              </a:rPr>
              <a:t>Jeff Rapp</a:t>
            </a:r>
          </a:p>
          <a:p>
            <a:pPr>
              <a:spcBef>
                <a:spcPts val="0"/>
              </a:spcBef>
            </a:pPr>
            <a:r>
              <a:rPr lang="en-US" b="0" dirty="0">
                <a:latin typeface="Barlow" panose="00000500000000000000" pitchFamily="2" charset="0"/>
              </a:rPr>
              <a:t>Principal</a:t>
            </a:r>
          </a:p>
          <a:p>
            <a:pPr>
              <a:spcBef>
                <a:spcPts val="0"/>
              </a:spcBef>
            </a:pPr>
            <a:r>
              <a:rPr lang="en-US" b="0" dirty="0">
                <a:latin typeface="Barlow" panose="00000500000000000000" pitchFamily="2" charset="0"/>
              </a:rPr>
              <a:t>Jeff.Rapp@reamanaged.com</a:t>
            </a:r>
          </a:p>
          <a:p>
            <a:pPr>
              <a:spcBef>
                <a:spcPts val="0"/>
              </a:spcBef>
            </a:pPr>
            <a:endParaRPr lang="en-US" b="0" dirty="0">
              <a:latin typeface="Barlow" panose="00000500000000000000" pitchFamily="2" charset="0"/>
            </a:endParaRPr>
          </a:p>
          <a:p>
            <a:pPr>
              <a:spcBef>
                <a:spcPts val="0"/>
              </a:spcBef>
            </a:pPr>
            <a:endParaRPr lang="en-US" b="0" dirty="0">
              <a:latin typeface="Barlow" panose="00000500000000000000" pitchFamily="2" charset="0"/>
            </a:endParaRPr>
          </a:p>
          <a:p>
            <a:pPr>
              <a:spcBef>
                <a:spcPts val="0"/>
              </a:spcBef>
            </a:pPr>
            <a:r>
              <a:rPr lang="en-US" b="0" i="1" dirty="0">
                <a:latin typeface="Barlow" panose="00000500000000000000" pitchFamily="2" charset="0"/>
              </a:rPr>
              <a:t>Jeff is a Principal with Rea and Director of Rea information Services. He has been helping not-for-profit organizations manage and secure their information technology for 30 years.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143C9E-B2F2-74CC-4A82-792846F1EF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090" y="1157929"/>
            <a:ext cx="2286000" cy="2286000"/>
          </a:xfrm>
          <a:prstGeom prst="rect">
            <a:avLst/>
          </a:prstGeom>
          <a:ln w="28575">
            <a:solidFill>
              <a:schemeClr val="tx2"/>
            </a:solidFill>
          </a:ln>
          <a:effectLst>
            <a:softEdge rad="12700"/>
          </a:effec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E7293E3-FF9A-A9C0-2DFE-D6ACD466EF54}"/>
              </a:ext>
            </a:extLst>
          </p:cNvPr>
          <p:cNvSpPr txBox="1">
            <a:spLocks/>
          </p:cNvSpPr>
          <p:nvPr/>
        </p:nvSpPr>
        <p:spPr>
          <a:xfrm>
            <a:off x="461142" y="3510476"/>
            <a:ext cx="3697896" cy="20062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36576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rlow" panose="00000500000000000000" pitchFamily="2" charset="0"/>
              </a:rPr>
              <a:t>Steve Grossenbaugh</a:t>
            </a:r>
            <a:endParaRPr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rlow" panose="00000500000000000000" pitchFamily="2" charset="0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rlow" panose="00000500000000000000" pitchFamily="2" charset="0"/>
              </a:rPr>
              <a:t>Business Development Manager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rlow" panose="00000500000000000000" pitchFamily="2" charset="0"/>
              </a:rPr>
              <a:t>Steve.Grossenbaugh@reamanaged.com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dirty="0">
              <a:solidFill>
                <a:schemeClr val="tx2"/>
              </a:solidFill>
              <a:latin typeface="Barlow" panose="00000500000000000000" pitchFamily="2" charset="0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rlow" panose="00000500000000000000" pitchFamily="2" charset="0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rlow" panose="00000500000000000000" pitchFamily="2" charset="0"/>
                <a:cs typeface="Arial"/>
              </a:rPr>
              <a:t>Steve is a Business Development Manager with Rea Information Services. Steve has been providing technology solutions to Ohio's not-for-profits for nearly 20 years. 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B7D4B9C-526E-F7DE-4F8E-1C8E3DDE232C}"/>
              </a:ext>
            </a:extLst>
          </p:cNvPr>
          <p:cNvSpPr txBox="1">
            <a:spLocks/>
          </p:cNvSpPr>
          <p:nvPr/>
        </p:nvSpPr>
        <p:spPr>
          <a:xfrm>
            <a:off x="10923372" y="6216505"/>
            <a:ext cx="4304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A406D7-5D0F-9049-87DC-D539A88ED2F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75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9FB79-4A96-F52A-2C1E-7F4C6B9E6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0F1E5-513E-7B2F-B4C0-3AE94CFA6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328777" cy="1325563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Arial Black"/>
              </a:rPr>
              <a:t>ARTIFICIAL INTELLIGENCE</a:t>
            </a:r>
            <a:br>
              <a:rPr lang="en-US"/>
            </a:br>
            <a:r>
              <a:rPr lang="en-US" sz="2400" b="0" i="1">
                <a:solidFill>
                  <a:schemeClr val="tx1"/>
                </a:solidFill>
                <a:latin typeface="Arial"/>
                <a:cs typeface="Arial"/>
              </a:rPr>
              <a:t>Why AI matters for not-for-profits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1CA2CC-F8E9-ED56-4379-04D70DA6A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20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F9096-4771-F6B2-1A85-3B7C78322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746" y="2908980"/>
            <a:ext cx="11594507" cy="634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💲 </a:t>
            </a:r>
            <a:r>
              <a:rPr lang="en-US" sz="2400" b="1" dirty="0"/>
              <a:t>Affordable	 </a:t>
            </a:r>
            <a:r>
              <a:rPr lang="en-US" sz="2400" dirty="0"/>
              <a:t>🤝 </a:t>
            </a:r>
            <a:r>
              <a:rPr lang="en-US" sz="2400" b="1" dirty="0"/>
              <a:t>Easy for anyone to use	</a:t>
            </a:r>
            <a:r>
              <a:rPr lang="en-US" sz="2400" dirty="0"/>
              <a:t> 🚀 </a:t>
            </a:r>
            <a:r>
              <a:rPr lang="en-US" sz="2400" b="1" dirty="0"/>
              <a:t>Drives mission success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848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59E95B-E8C8-F8C1-6D1E-60CCF901C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0464E-B382-468B-51FF-3635D08D6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328777" cy="1325563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Arial Black"/>
              </a:rPr>
              <a:t>ARTIFICIAL INTELLIGENCE</a:t>
            </a:r>
            <a:br>
              <a:rPr lang="en-US"/>
            </a:br>
            <a:r>
              <a:rPr lang="en-US" sz="2400" b="0" i="1">
                <a:solidFill>
                  <a:schemeClr val="tx1"/>
                </a:solidFill>
                <a:latin typeface="Arial"/>
                <a:cs typeface="Arial"/>
              </a:rPr>
              <a:t>Why AI matters for not-for-profits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0F63C-537F-7052-5E48-F62594735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21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322696F-3E14-9112-536E-E5AC73C429E5}"/>
              </a:ext>
            </a:extLst>
          </p:cNvPr>
          <p:cNvSpPr txBox="1">
            <a:spLocks/>
          </p:cNvSpPr>
          <p:nvPr/>
        </p:nvSpPr>
        <p:spPr>
          <a:xfrm>
            <a:off x="3109598" y="3433629"/>
            <a:ext cx="5972799" cy="2017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💲</a:t>
            </a:r>
            <a:endParaRPr lang="en-US" sz="2400" b="1" dirty="0"/>
          </a:p>
          <a:p>
            <a:pPr marL="0" indent="0" algn="ctr">
              <a:buNone/>
            </a:pPr>
            <a:r>
              <a:rPr lang="en-US" sz="2400" b="1" dirty="0"/>
              <a:t>Low entry cost</a:t>
            </a:r>
          </a:p>
          <a:p>
            <a:pPr marL="0" indent="0" algn="ctr">
              <a:buNone/>
            </a:pPr>
            <a:r>
              <a:rPr lang="en-US" sz="2400" b="1" dirty="0"/>
              <a:t>No need for custom development</a:t>
            </a:r>
          </a:p>
          <a:p>
            <a:pPr marL="0" indent="0" algn="ctr">
              <a:buNone/>
            </a:pPr>
            <a:r>
              <a:rPr lang="en-US" sz="2400" b="1" dirty="0"/>
              <a:t>Cloud-based, pay-as-you-go pricing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989292E-69E0-755F-93F7-4B2DFB342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746" y="2915860"/>
            <a:ext cx="11594507" cy="634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💲 </a:t>
            </a:r>
            <a:r>
              <a:rPr lang="en-US" sz="2400" b="1" dirty="0"/>
              <a:t>Affordable	 </a:t>
            </a:r>
            <a:r>
              <a:rPr lang="en-US" sz="2400" dirty="0"/>
              <a:t>🤝 </a:t>
            </a:r>
            <a:r>
              <a:rPr lang="en-US" sz="2400" b="1" dirty="0"/>
              <a:t>Easy for anyone to use	</a:t>
            </a:r>
            <a:r>
              <a:rPr lang="en-US" sz="2400" dirty="0"/>
              <a:t> 🚀 </a:t>
            </a:r>
            <a:r>
              <a:rPr lang="en-US" sz="2400" b="1" dirty="0"/>
              <a:t>Drives mission success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85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96296E-6 L -0.00339 -0.164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8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650F0-C9BD-0FF8-16EC-C6A51FA8E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FAF11-CA66-9B99-BCE4-82944B7FF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328777" cy="1325563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Arial Black"/>
              </a:rPr>
              <a:t>ARTIFICIAL INTELLIGENCE</a:t>
            </a:r>
            <a:br>
              <a:rPr lang="en-US"/>
            </a:br>
            <a:r>
              <a:rPr lang="en-US" sz="2400" b="0" i="1">
                <a:solidFill>
                  <a:schemeClr val="tx1"/>
                </a:solidFill>
                <a:latin typeface="Arial"/>
                <a:cs typeface="Arial"/>
              </a:rPr>
              <a:t>Why AI matters for not-for-profits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9EA9A-E2D1-9C3E-C870-DEAA7414D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22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762A6CD-C515-1137-651F-0A559696A725}"/>
              </a:ext>
            </a:extLst>
          </p:cNvPr>
          <p:cNvSpPr txBox="1">
            <a:spLocks/>
          </p:cNvSpPr>
          <p:nvPr/>
        </p:nvSpPr>
        <p:spPr>
          <a:xfrm>
            <a:off x="3109598" y="2915860"/>
            <a:ext cx="5972799" cy="2017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🤝 </a:t>
            </a:r>
          </a:p>
          <a:p>
            <a:pPr marL="0" indent="0" algn="ctr">
              <a:buNone/>
            </a:pPr>
            <a:r>
              <a:rPr lang="en-US" sz="2400" b="1" dirty="0"/>
              <a:t>User-friendly interfaces</a:t>
            </a:r>
          </a:p>
          <a:p>
            <a:pPr marL="0" indent="0" algn="ctr">
              <a:buNone/>
            </a:pPr>
            <a:r>
              <a:rPr lang="en-US" sz="2400" b="1" dirty="0"/>
              <a:t>Broad availability</a:t>
            </a:r>
          </a:p>
          <a:p>
            <a:pPr marL="0" indent="0" algn="ctr">
              <a:buNone/>
            </a:pPr>
            <a:r>
              <a:rPr lang="en-US" sz="2400" b="1" dirty="0"/>
              <a:t>Training resources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7B6432B-18E8-3F94-8A8C-BB2577B6E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534" y="1786363"/>
            <a:ext cx="11594507" cy="634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💲 </a:t>
            </a:r>
            <a:r>
              <a:rPr lang="en-US" sz="2400" b="1" dirty="0"/>
              <a:t>Affordable	 </a:t>
            </a:r>
            <a:r>
              <a:rPr lang="en-US" sz="2400" dirty="0"/>
              <a:t>🤝 </a:t>
            </a:r>
            <a:r>
              <a:rPr lang="en-US" sz="2400" b="1" dirty="0"/>
              <a:t>Easy for anyone to use	</a:t>
            </a:r>
            <a:r>
              <a:rPr lang="en-US" sz="2400" dirty="0"/>
              <a:t> 🚀 </a:t>
            </a:r>
            <a:r>
              <a:rPr lang="en-US" sz="2400" b="1" dirty="0"/>
              <a:t>Drives mission success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59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54EC8-0E07-2BB9-6876-072F7341A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CBF7C-DAF1-BE31-B0F9-D73CF9E26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328777" cy="1325563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Arial Black"/>
              </a:rPr>
              <a:t>ARTIFICIAL INTELLIGENCE</a:t>
            </a:r>
            <a:br>
              <a:rPr lang="en-US"/>
            </a:br>
            <a:r>
              <a:rPr lang="en-US" sz="2400" b="0" i="1">
                <a:solidFill>
                  <a:schemeClr val="tx1"/>
                </a:solidFill>
                <a:latin typeface="Arial"/>
                <a:cs typeface="Arial"/>
              </a:rPr>
              <a:t>Why AI matters for not-for-profits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3072C0-655A-1B1C-DB83-1C13BD776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23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8DF9101-7120-A432-8369-77D11B5A4C7E}"/>
              </a:ext>
            </a:extLst>
          </p:cNvPr>
          <p:cNvSpPr txBox="1">
            <a:spLocks/>
          </p:cNvSpPr>
          <p:nvPr/>
        </p:nvSpPr>
        <p:spPr>
          <a:xfrm>
            <a:off x="3109598" y="2915860"/>
            <a:ext cx="5972799" cy="2017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🚀 </a:t>
            </a:r>
          </a:p>
          <a:p>
            <a:pPr marL="0" indent="0" algn="ctr">
              <a:buNone/>
            </a:pPr>
            <a:r>
              <a:rPr lang="en-US" sz="2400" b="1" dirty="0"/>
              <a:t>Direct your benefits</a:t>
            </a:r>
          </a:p>
          <a:p>
            <a:pPr marL="0" indent="0" algn="ctr">
              <a:buNone/>
            </a:pPr>
            <a:r>
              <a:rPr lang="en-US" sz="2400" b="1" dirty="0"/>
              <a:t>Efficiency gains</a:t>
            </a:r>
          </a:p>
          <a:p>
            <a:pPr marL="0" indent="0" algn="ctr">
              <a:buNone/>
            </a:pPr>
            <a:r>
              <a:rPr lang="en-US" sz="2400" b="1" dirty="0"/>
              <a:t>Data-driven decision making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3E28D38-FBC9-89B1-F0AC-47CF17916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534" y="1786363"/>
            <a:ext cx="11594507" cy="634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💲 </a:t>
            </a:r>
            <a:r>
              <a:rPr lang="en-US" sz="2400" b="1" dirty="0"/>
              <a:t>Affordable	 </a:t>
            </a:r>
            <a:r>
              <a:rPr lang="en-US" sz="2400" dirty="0"/>
              <a:t>🤝 </a:t>
            </a:r>
            <a:r>
              <a:rPr lang="en-US" sz="2400" b="1" dirty="0"/>
              <a:t>Easy for anyone to use	</a:t>
            </a:r>
            <a:r>
              <a:rPr lang="en-US" sz="2400" dirty="0"/>
              <a:t> 🚀 </a:t>
            </a:r>
            <a:r>
              <a:rPr lang="en-US" sz="2400" b="1" dirty="0"/>
              <a:t>Drives mission success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8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71FBC-151F-707B-C571-44CB64B6D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C5CBE-0E4A-EC8B-98BD-F3E8A0495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328777" cy="132556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ARTIFICIAL INTELLIGENCE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400" b="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cases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9BC35-566D-DCEE-B183-AF35A2E49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24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1C44C59-DD59-D751-68B9-CF4564B7CA0F}"/>
              </a:ext>
            </a:extLst>
          </p:cNvPr>
          <p:cNvGrpSpPr/>
          <p:nvPr/>
        </p:nvGrpSpPr>
        <p:grpSpPr>
          <a:xfrm>
            <a:off x="2639496" y="1481709"/>
            <a:ext cx="7177840" cy="1106485"/>
            <a:chOff x="2639496" y="1807631"/>
            <a:chExt cx="7177840" cy="1106485"/>
          </a:xfrm>
        </p:grpSpPr>
        <p:pic>
          <p:nvPicPr>
            <p:cNvPr id="9" name="Graphic 8" descr="Upward trend with solid fill">
              <a:extLst>
                <a:ext uri="{FF2B5EF4-FFF2-40B4-BE49-F238E27FC236}">
                  <a16:creationId xmlns:a16="http://schemas.microsoft.com/office/drawing/2014/main" id="{6A1948E8-010C-8359-EB14-B60FC0FEB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39496" y="1907742"/>
              <a:ext cx="914400" cy="914400"/>
            </a:xfrm>
            <a:prstGeom prst="rect">
              <a:avLst/>
            </a:prstGeom>
          </p:spPr>
        </p:pic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12383FA8-A9D2-4197-2D90-75400FDC297D}"/>
                </a:ext>
              </a:extLst>
            </p:cNvPr>
            <p:cNvSpPr txBox="1">
              <a:spLocks/>
            </p:cNvSpPr>
            <p:nvPr/>
          </p:nvSpPr>
          <p:spPr>
            <a:xfrm>
              <a:off x="3844537" y="1807631"/>
              <a:ext cx="5972799" cy="11064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400">
                  <a:latin typeface="Barlow" panose="00000500000000000000" pitchFamily="2" charset="0"/>
                  <a:cs typeface="Arial"/>
                </a:rPr>
                <a:t>Drive engagement and fundraising with predictive analytics, personalized outreach, chatbots, and other automation.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50CE514-6770-03E0-A848-6190D8BB6D4A}"/>
              </a:ext>
            </a:extLst>
          </p:cNvPr>
          <p:cNvGrpSpPr/>
          <p:nvPr/>
        </p:nvGrpSpPr>
        <p:grpSpPr>
          <a:xfrm>
            <a:off x="2639496" y="3031059"/>
            <a:ext cx="7177839" cy="1106485"/>
            <a:chOff x="2639496" y="3031059"/>
            <a:chExt cx="7177839" cy="1106485"/>
          </a:xfrm>
        </p:grpSpPr>
        <p:pic>
          <p:nvPicPr>
            <p:cNvPr id="11" name="Graphic 10" descr="Megaphone with solid fill">
              <a:extLst>
                <a:ext uri="{FF2B5EF4-FFF2-40B4-BE49-F238E27FC236}">
                  <a16:creationId xmlns:a16="http://schemas.microsoft.com/office/drawing/2014/main" id="{7CBD6687-23C3-6C39-99E4-CA52487AB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639496" y="3121459"/>
              <a:ext cx="914400" cy="914400"/>
            </a:xfrm>
            <a:prstGeom prst="rect">
              <a:avLst/>
            </a:prstGeom>
          </p:spPr>
        </p:pic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0442B635-CE42-DF10-04FE-E930B45C2A77}"/>
                </a:ext>
              </a:extLst>
            </p:cNvPr>
            <p:cNvSpPr txBox="1">
              <a:spLocks/>
            </p:cNvSpPr>
            <p:nvPr/>
          </p:nvSpPr>
          <p:spPr>
            <a:xfrm>
              <a:off x="3844536" y="3031059"/>
              <a:ext cx="5972799" cy="11064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400" dirty="0">
                  <a:latin typeface="Barlow" panose="00000500000000000000" pitchFamily="2" charset="0"/>
                  <a:cs typeface="Arial"/>
                </a:rPr>
                <a:t>Amplify your reach by targeting the right audiences at scale, 24/7 engagement, and automating certain content creation.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4A4EBAC-6A2D-A4D9-E72C-CB6F7E9FBE88}"/>
              </a:ext>
            </a:extLst>
          </p:cNvPr>
          <p:cNvGrpSpPr/>
          <p:nvPr/>
        </p:nvGrpSpPr>
        <p:grpSpPr>
          <a:xfrm>
            <a:off x="2639496" y="4580409"/>
            <a:ext cx="7177839" cy="1106485"/>
            <a:chOff x="2639496" y="4254487"/>
            <a:chExt cx="7177839" cy="1106485"/>
          </a:xfrm>
        </p:grpSpPr>
        <p:pic>
          <p:nvPicPr>
            <p:cNvPr id="13" name="Graphic 12" descr="Gauge with solid fill">
              <a:extLst>
                <a:ext uri="{FF2B5EF4-FFF2-40B4-BE49-F238E27FC236}">
                  <a16:creationId xmlns:a16="http://schemas.microsoft.com/office/drawing/2014/main" id="{F46E2B6C-5BEF-844F-B17E-D098F2B41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639496" y="4335176"/>
              <a:ext cx="914400" cy="914400"/>
            </a:xfrm>
            <a:prstGeom prst="rect">
              <a:avLst/>
            </a:prstGeom>
          </p:spPr>
        </p:pic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2020B95F-5F25-EF1B-5061-42606CBA954A}"/>
                </a:ext>
              </a:extLst>
            </p:cNvPr>
            <p:cNvSpPr txBox="1">
              <a:spLocks/>
            </p:cNvSpPr>
            <p:nvPr/>
          </p:nvSpPr>
          <p:spPr>
            <a:xfrm>
              <a:off x="3844536" y="4254487"/>
              <a:ext cx="5972799" cy="11064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400" dirty="0">
                  <a:latin typeface="Barlow" panose="00000500000000000000" pitchFamily="2" charset="0"/>
                  <a:cs typeface="Arial"/>
                </a:rPr>
                <a:t>Improve operational efficiency by automating administration tasks, volunteer management, &amp; cybersecurity monitoring.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3974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0343C-1198-538F-76CA-59ACA223D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FA920-8293-F264-DA6B-5731FA28D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328777" cy="1325563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ARTIFICIAL INTELLIGENCE</a:t>
            </a:r>
            <a:br>
              <a:rPr lang="en-US">
                <a:solidFill>
                  <a:schemeClr val="tx1"/>
                </a:solidFill>
              </a:rPr>
            </a:br>
            <a:r>
              <a:rPr lang="en-US" sz="2400" b="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to consider… AI works best as a helper—not as a replacement—for human judgment, relationships, and accountability.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B2A903-48FC-7144-21C5-880CF3974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25</a:t>
            </a:fld>
            <a:endParaRPr lang="en-US"/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F6AEB52D-7F2A-812E-667F-2F88F3085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38516"/>
            <a:ext cx="10228605" cy="3812804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indent="-365760">
              <a:buFont typeface="Wingdings" panose="05000000000000000000" pitchFamily="2" charset="2"/>
              <a:buChar char="ü"/>
            </a:pPr>
            <a:r>
              <a:rPr lang="en-US" dirty="0">
                <a:latin typeface="Barlow" panose="00000500000000000000" pitchFamily="2" charset="0"/>
                <a:cs typeface="Arial"/>
              </a:rPr>
              <a:t>Use AI tools that follow data privacy and security standards</a:t>
            </a:r>
          </a:p>
          <a:p>
            <a:pPr indent="-365760">
              <a:buFont typeface="Wingdings" panose="05000000000000000000" pitchFamily="2" charset="2"/>
              <a:buChar char="ü"/>
            </a:pPr>
            <a:endParaRPr lang="en-US" dirty="0">
              <a:latin typeface="Barlow" panose="00000500000000000000" pitchFamily="2" charset="0"/>
              <a:cs typeface="Arial"/>
            </a:endParaRPr>
          </a:p>
          <a:p>
            <a:pPr indent="-365760">
              <a:buFont typeface="Wingdings" panose="05000000000000000000" pitchFamily="2" charset="2"/>
              <a:buChar char="ü"/>
            </a:pPr>
            <a:r>
              <a:rPr lang="en-US" dirty="0">
                <a:latin typeface="Barlow" panose="00000500000000000000" pitchFamily="2" charset="0"/>
                <a:cs typeface="Arial"/>
              </a:rPr>
              <a:t>Audit &amp; fact-check outputs</a:t>
            </a:r>
          </a:p>
          <a:p>
            <a:pPr indent="-365760">
              <a:buFont typeface="Wingdings" panose="05000000000000000000" pitchFamily="2" charset="2"/>
              <a:buChar char="ü"/>
            </a:pPr>
            <a:endParaRPr lang="en-US" dirty="0">
              <a:latin typeface="Barlow" panose="00000500000000000000" pitchFamily="2" charset="0"/>
              <a:cs typeface="Arial"/>
            </a:endParaRPr>
          </a:p>
          <a:p>
            <a:pPr indent="-365760">
              <a:buFont typeface="Wingdings" panose="05000000000000000000" pitchFamily="2" charset="2"/>
              <a:buChar char="ü"/>
            </a:pPr>
            <a:r>
              <a:rPr lang="en-US" dirty="0">
                <a:latin typeface="Barlow" panose="00000500000000000000" pitchFamily="2" charset="0"/>
                <a:cs typeface="Arial"/>
              </a:rPr>
              <a:t>Maintain human contact, conversation, &amp; empathy</a:t>
            </a:r>
          </a:p>
          <a:p>
            <a:pPr indent="-365760">
              <a:buFont typeface="Wingdings" panose="05000000000000000000" pitchFamily="2" charset="2"/>
              <a:buChar char="ü"/>
            </a:pPr>
            <a:endParaRPr lang="en-US" dirty="0">
              <a:latin typeface="Barlow" panose="00000500000000000000" pitchFamily="2" charset="0"/>
              <a:cs typeface="Arial"/>
            </a:endParaRPr>
          </a:p>
          <a:p>
            <a:pPr indent="-365760">
              <a:buFont typeface="Wingdings" panose="05000000000000000000" pitchFamily="2" charset="2"/>
              <a:buChar char="ü"/>
            </a:pPr>
            <a:r>
              <a:rPr lang="en-US" dirty="0">
                <a:latin typeface="Barlow" panose="00000500000000000000" pitchFamily="2" charset="0"/>
                <a:cs typeface="Arial"/>
              </a:rPr>
              <a:t>Use AI to assist, not necessarily replace</a:t>
            </a:r>
          </a:p>
          <a:p>
            <a:pPr indent="-365760">
              <a:buFont typeface="Wingdings" panose="05000000000000000000" pitchFamily="2" charset="2"/>
              <a:buChar char="ü"/>
            </a:pPr>
            <a:endParaRPr lang="en-US" dirty="0">
              <a:latin typeface="Barlow" panose="00000500000000000000" pitchFamily="2" charset="0"/>
              <a:cs typeface="Arial"/>
            </a:endParaRPr>
          </a:p>
          <a:p>
            <a:pPr indent="-365760">
              <a:buFont typeface="Wingdings" panose="05000000000000000000" pitchFamily="2" charset="2"/>
              <a:buChar char="ü"/>
            </a:pPr>
            <a:r>
              <a:rPr lang="en-US" dirty="0">
                <a:latin typeface="Barlow" panose="00000500000000000000" pitchFamily="2" charset="0"/>
                <a:cs typeface="Arial"/>
              </a:rPr>
              <a:t>Create an appropriate use policy</a:t>
            </a:r>
          </a:p>
        </p:txBody>
      </p:sp>
    </p:spTree>
    <p:extLst>
      <p:ext uri="{BB962C8B-B14F-4D97-AF65-F5344CB8AC3E}">
        <p14:creationId xmlns:p14="http://schemas.microsoft.com/office/powerpoint/2010/main" val="2853861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E7D466-C069-4DEF-6B47-5173F85E9D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E313E-5F50-80EA-A072-7296516EC7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6350" y="1322663"/>
            <a:ext cx="6260950" cy="2395388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latin typeface="Arial Black"/>
                <a:cs typeface="Arial Narrow" panose="020B0604020202020204" pitchFamily="34" charset="0"/>
              </a:rPr>
              <a:t>Thank you!</a:t>
            </a:r>
            <a:endParaRPr lang="en-US" dirty="0"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922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9B713F-A51F-8C08-D6F1-51330F0A6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D1DF09-1765-8FD7-360C-41EE1C8A8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017" y="3876232"/>
            <a:ext cx="1737360" cy="1737360"/>
          </a:xfrm>
          <a:prstGeom prst="rect">
            <a:avLst/>
          </a:prstGeom>
        </p:spPr>
      </p:pic>
      <p:pic>
        <p:nvPicPr>
          <p:cNvPr id="5" name="Picture 4" descr="A person with a beard and mustache&#10;&#10;Description automatically generated">
            <a:extLst>
              <a:ext uri="{FF2B5EF4-FFF2-40B4-BE49-F238E27FC236}">
                <a16:creationId xmlns:a16="http://schemas.microsoft.com/office/drawing/2014/main" id="{8C950EBE-3C8D-ADF4-9844-B73F5A06F8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017" y="2276141"/>
            <a:ext cx="1737360" cy="146176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D77AFEC-685A-3742-E10B-1D25FBBBF7B1}"/>
              </a:ext>
            </a:extLst>
          </p:cNvPr>
          <p:cNvSpPr txBox="1">
            <a:spLocks/>
          </p:cNvSpPr>
          <p:nvPr/>
        </p:nvSpPr>
        <p:spPr>
          <a:xfrm>
            <a:off x="2940377" y="3876232"/>
            <a:ext cx="7404101" cy="1737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36576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Travis Strong</a:t>
            </a:r>
            <a:endParaRPr lang="en-US" sz="16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Principal | Rea Information Services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Travis.Strong@reamanaged.com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https://www.linkedin.com/in/travis-strong-cisa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C7C57D-9BA9-B924-5F0A-D5CAC7FA5C4B}"/>
              </a:ext>
            </a:extLst>
          </p:cNvPr>
          <p:cNvSpPr txBox="1">
            <a:spLocks/>
          </p:cNvSpPr>
          <p:nvPr/>
        </p:nvSpPr>
        <p:spPr>
          <a:xfrm>
            <a:off x="2940377" y="2276141"/>
            <a:ext cx="7404101" cy="14617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36576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Jeff Rapp</a:t>
            </a:r>
            <a:endParaRPr lang="en-US" sz="16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Principal | Rea Information Services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Jeff.Rapp@reamanaged.com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https://www.linkedin.com/in/jeff-a-rapp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7AF25F-1BD5-E507-60BF-AFCB272B9D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3017" y="400450"/>
            <a:ext cx="1737360" cy="173736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E819A-D82F-2601-C6EB-E6EB5FF4A7B6}"/>
              </a:ext>
            </a:extLst>
          </p:cNvPr>
          <p:cNvSpPr txBox="1">
            <a:spLocks/>
          </p:cNvSpPr>
          <p:nvPr/>
        </p:nvSpPr>
        <p:spPr>
          <a:xfrm>
            <a:off x="2940377" y="400450"/>
            <a:ext cx="7404101" cy="17373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36576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0F004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Steve Grossenbaugh</a:t>
            </a:r>
            <a:endParaRPr lang="en-US" sz="16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Business Development Manager | Rea Information Services</a:t>
            </a:r>
            <a:endParaRPr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Steve.Grossenbaugh@reamanaged.com</a:t>
            </a:r>
            <a:endParaRPr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  <a:p>
            <a:pPr>
              <a:buNone/>
              <a:defRPr/>
            </a:pPr>
            <a:r>
              <a:rPr lang="en-US" sz="1600">
                <a:solidFill>
                  <a:schemeClr val="tx2"/>
                </a:solidFill>
                <a:latin typeface="Arial"/>
              </a:rPr>
              <a:t>https://www.linkedin.com/in/steve-grossenbaugh</a:t>
            </a:r>
            <a:endParaRPr lang="en-US" sz="16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0228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F8893-51D7-C73E-2A35-A46B98240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599E6-59FF-3F40-F9DD-5C2A73568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77601" cy="369996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>
                <a:solidFill>
                  <a:schemeClr val="tx2"/>
                </a:solidFill>
                <a:latin typeface="Arial"/>
                <a:cs typeface="Arial"/>
              </a:rPr>
              <a:t>CYBERSECURITY FOR NOT-FOR-PROFITS</a:t>
            </a:r>
            <a:endParaRPr lang="en-US">
              <a:solidFill>
                <a:schemeClr val="tx2"/>
              </a:solidFill>
            </a:endParaRPr>
          </a:p>
          <a:p>
            <a:pPr marL="514350" indent="-514350">
              <a:buAutoNum type="arabicPeriod"/>
            </a:pPr>
            <a:r>
              <a:rPr lang="en-US">
                <a:solidFill>
                  <a:schemeClr val="tx2"/>
                </a:solidFill>
                <a:latin typeface="Arial"/>
                <a:cs typeface="Arial"/>
              </a:rPr>
              <a:t>RISK MANAGEMENT STRATEGIES FOR YOU AND YOUR 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>
                <a:solidFill>
                  <a:schemeClr val="tx2"/>
                </a:solidFill>
                <a:latin typeface="Arial"/>
                <a:cs typeface="Arial"/>
              </a:rPr>
              <a:t>CYBER INSURANCE</a:t>
            </a:r>
          </a:p>
          <a:p>
            <a:pPr marL="514350" indent="-514350">
              <a:buAutoNum type="arabicPeriod"/>
            </a:pPr>
            <a:r>
              <a:rPr lang="en-US">
                <a:solidFill>
                  <a:schemeClr val="tx2"/>
                </a:solidFill>
                <a:latin typeface="Arial"/>
                <a:cs typeface="Arial"/>
              </a:rPr>
              <a:t>IT BEST PRACTICES</a:t>
            </a:r>
            <a:endParaRPr lang="en-US">
              <a:solidFill>
                <a:schemeClr val="tx2"/>
              </a:solidFill>
            </a:endParaRPr>
          </a:p>
          <a:p>
            <a:pPr marL="514350" indent="-514350">
              <a:buAutoNum type="arabicPeriod"/>
            </a:pPr>
            <a:r>
              <a:rPr lang="en-US">
                <a:solidFill>
                  <a:schemeClr val="tx2"/>
                </a:solidFill>
                <a:latin typeface="Arial"/>
                <a:cs typeface="Arial"/>
              </a:rPr>
              <a:t>ARTIFICIAL INTELLIGENCE</a:t>
            </a:r>
            <a:endParaRPr lang="en-US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>
              <a:solidFill>
                <a:schemeClr val="tx2"/>
              </a:solidFill>
            </a:endParaRPr>
          </a:p>
          <a:p>
            <a:pPr marL="514350" indent="-514350">
              <a:buFont typeface="Arial" panose="020B0604020202020204"/>
              <a:buAutoNum type="arabicPeriod"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2B7FD-A85C-0CC1-160D-52EC6786D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23372" y="6216505"/>
            <a:ext cx="430427" cy="365125"/>
          </a:xfrm>
        </p:spPr>
        <p:txBody>
          <a:bodyPr/>
          <a:lstStyle/>
          <a:p>
            <a:fld id="{3CA406D7-5D0F-9049-87DC-D539A88ED2F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338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D587762-0969-14C8-434D-3B7B598AE7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/>
          <a:lstStyle/>
          <a:p>
            <a:r>
              <a:rPr lang="en-US" sz="3600" dirty="0">
                <a:latin typeface="Arial Black"/>
              </a:rPr>
              <a:t>CYBERSECURITY FOR NOT-FOR-PROFITS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C5BFDF-1568-D87B-F5EB-425C041DAA4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61788" y="6216650"/>
            <a:ext cx="430212" cy="365125"/>
          </a:xfrm>
        </p:spPr>
        <p:txBody>
          <a:bodyPr/>
          <a:lstStyle/>
          <a:p>
            <a:fld id="{3CA406D7-5D0F-9049-87DC-D539A88ED2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86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5B229750-1210-A3BC-5134-D59A3B0D4892}"/>
              </a:ext>
            </a:extLst>
          </p:cNvPr>
          <p:cNvGrpSpPr/>
          <p:nvPr/>
        </p:nvGrpSpPr>
        <p:grpSpPr>
          <a:xfrm>
            <a:off x="523600" y="1703917"/>
            <a:ext cx="3257364" cy="3889104"/>
            <a:chOff x="142050" y="0"/>
            <a:chExt cx="3257364" cy="3889104"/>
          </a:xfrm>
        </p:grpSpPr>
        <p:pic>
          <p:nvPicPr>
            <p:cNvPr id="6" name="Graphic 5" descr="Target outline">
              <a:extLst>
                <a:ext uri="{FF2B5EF4-FFF2-40B4-BE49-F238E27FC236}">
                  <a16:creationId xmlns:a16="http://schemas.microsoft.com/office/drawing/2014/main" id="{1504A860-FD06-E4D2-0034-4BF3E9DABB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856332" y="582976"/>
              <a:ext cx="1828800" cy="18288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7BB99B0-FC7A-B795-E2ED-71750E63EA8D}"/>
                </a:ext>
              </a:extLst>
            </p:cNvPr>
            <p:cNvSpPr txBox="1"/>
            <p:nvPr/>
          </p:nvSpPr>
          <p:spPr>
            <a:xfrm>
              <a:off x="160356" y="0"/>
              <a:ext cx="3220753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Barlow" panose="00000500000000000000" pitchFamily="2" charset="0"/>
                  <a:cs typeface="Arial"/>
                </a:rPr>
                <a:t>Operational continuity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F9F2054-1A61-2CFD-0C62-255AD01DE16B}"/>
                </a:ext>
              </a:extLst>
            </p:cNvPr>
            <p:cNvSpPr txBox="1"/>
            <p:nvPr/>
          </p:nvSpPr>
          <p:spPr>
            <a:xfrm>
              <a:off x="142050" y="2411776"/>
              <a:ext cx="3257364" cy="147732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Barlow" panose="00000500000000000000" pitchFamily="2" charset="0"/>
                  <a:cs typeface="Arial"/>
                </a:rPr>
                <a:t>Not-for-profits are attractive targets because of sensitive information like donor details, beneficiary data, and financials.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9F66386-E19A-F586-C858-FE466318B24E}"/>
              </a:ext>
            </a:extLst>
          </p:cNvPr>
          <p:cNvGrpSpPr/>
          <p:nvPr/>
        </p:nvGrpSpPr>
        <p:grpSpPr>
          <a:xfrm>
            <a:off x="4485064" y="1714500"/>
            <a:ext cx="3257364" cy="3612106"/>
            <a:chOff x="56692" y="0"/>
            <a:chExt cx="3257364" cy="3612106"/>
          </a:xfrm>
        </p:grpSpPr>
        <p:pic>
          <p:nvPicPr>
            <p:cNvPr id="8" name="Graphic 7" descr="Pie chart outline">
              <a:extLst>
                <a:ext uri="{FF2B5EF4-FFF2-40B4-BE49-F238E27FC236}">
                  <a16:creationId xmlns:a16="http://schemas.microsoft.com/office/drawing/2014/main" id="{E44A0DCB-3DBA-FFD6-00F9-9958EFF7D2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70974" y="582977"/>
              <a:ext cx="1828800" cy="18288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D3C8747-E979-AABF-6346-EC223B49735B}"/>
                </a:ext>
              </a:extLst>
            </p:cNvPr>
            <p:cNvSpPr txBox="1"/>
            <p:nvPr/>
          </p:nvSpPr>
          <p:spPr>
            <a:xfrm>
              <a:off x="123889" y="0"/>
              <a:ext cx="3122970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Barlow" panose="00000500000000000000" pitchFamily="2" charset="0"/>
                  <a:cs typeface="Arial"/>
                </a:rPr>
                <a:t>Resource constraints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291E5E-D405-466C-5D91-EA11838EF88C}"/>
                </a:ext>
              </a:extLst>
            </p:cNvPr>
            <p:cNvSpPr txBox="1"/>
            <p:nvPr/>
          </p:nvSpPr>
          <p:spPr>
            <a:xfrm>
              <a:off x="56692" y="2411777"/>
              <a:ext cx="3257364" cy="120032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Barlow" panose="00000500000000000000" pitchFamily="2" charset="0"/>
                  <a:cs typeface="Arial"/>
                </a:rPr>
                <a:t>Limited budgets and staffing can lead to outdated systems and insufficient security measures.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6E84FF-6B2A-633A-80EB-B5562603F033}"/>
              </a:ext>
            </a:extLst>
          </p:cNvPr>
          <p:cNvGrpSpPr/>
          <p:nvPr/>
        </p:nvGrpSpPr>
        <p:grpSpPr>
          <a:xfrm>
            <a:off x="8171918" y="1714500"/>
            <a:ext cx="3257364" cy="3662584"/>
            <a:chOff x="8171918" y="1714500"/>
            <a:chExt cx="3257364" cy="3662584"/>
          </a:xfrm>
        </p:grpSpPr>
        <p:pic>
          <p:nvPicPr>
            <p:cNvPr id="10" name="Graphic 9" descr="Ribbon outline">
              <a:extLst>
                <a:ext uri="{FF2B5EF4-FFF2-40B4-BE49-F238E27FC236}">
                  <a16:creationId xmlns:a16="http://schemas.microsoft.com/office/drawing/2014/main" id="{FFB5D5AA-DC28-56DB-BD20-81BCD3548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886200" y="2347955"/>
              <a:ext cx="1828800" cy="18288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905DF45-2CB7-09A3-5888-8FB8424C9FA6}"/>
                </a:ext>
              </a:extLst>
            </p:cNvPr>
            <p:cNvSpPr txBox="1"/>
            <p:nvPr/>
          </p:nvSpPr>
          <p:spPr>
            <a:xfrm>
              <a:off x="8950849" y="1714500"/>
              <a:ext cx="1699503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Barlow" panose="00000500000000000000" pitchFamily="2" charset="0"/>
                  <a:cs typeface="Arial"/>
                </a:rPr>
                <a:t>Reputation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D049B9C-F76C-0DA6-F5FA-4863EA28A98C}"/>
                </a:ext>
              </a:extLst>
            </p:cNvPr>
            <p:cNvSpPr txBox="1"/>
            <p:nvPr/>
          </p:nvSpPr>
          <p:spPr>
            <a:xfrm>
              <a:off x="8171918" y="4176755"/>
              <a:ext cx="3257364" cy="120032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Barlow" panose="00000500000000000000" pitchFamily="2" charset="0"/>
                  <a:cs typeface="Arial"/>
                </a:rPr>
                <a:t>A cyber-attack or data breach can damage reputation, potentially affecting funding and support.</a:t>
              </a:r>
            </a:p>
          </p:txBody>
        </p:sp>
      </p:grpSp>
      <p:sp>
        <p:nvSpPr>
          <p:cNvPr id="22" name="Title 21">
            <a:extLst>
              <a:ext uri="{FF2B5EF4-FFF2-40B4-BE49-F238E27FC236}">
                <a16:creationId xmlns:a16="http://schemas.microsoft.com/office/drawing/2014/main" id="{E90EDDF3-B2FD-1F3F-7C36-45BEF8895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 Black"/>
              </a:rPr>
              <a:t>CYBERSECURITY FOR </a:t>
            </a:r>
            <a:r>
              <a:rPr lang="en-US" dirty="0">
                <a:solidFill>
                  <a:srgbClr val="FFC000"/>
                </a:solidFill>
                <a:latin typeface="Arial Black"/>
              </a:rPr>
              <a:t>NOT-FOR-PROFITS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B756A91-1094-5E9B-42F6-F1AE8B959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23372" y="6216505"/>
            <a:ext cx="430427" cy="365125"/>
          </a:xfrm>
        </p:spPr>
        <p:txBody>
          <a:bodyPr/>
          <a:lstStyle/>
          <a:p>
            <a:fld id="{3CA406D7-5D0F-9049-87DC-D539A88ED2F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1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3A0AB-CDE3-5432-54E1-C4B8F018D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838154-0BE0-73F3-551E-445EF525C1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/>
          <a:lstStyle/>
          <a:p>
            <a:r>
              <a:rPr lang="en-US" sz="3600">
                <a:latin typeface="Arial Black"/>
              </a:rPr>
              <a:t>NOT-FOR-PROFIT CYBER THREATS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EC191F-2E16-ED5E-3AD1-53712A5F0D9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61788" y="6216650"/>
            <a:ext cx="430212" cy="365125"/>
          </a:xfrm>
        </p:spPr>
        <p:txBody>
          <a:bodyPr/>
          <a:lstStyle/>
          <a:p>
            <a:fld id="{3CA406D7-5D0F-9049-87DC-D539A88ED2F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42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36443-034A-56CD-631C-F76FAB41B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968" y="140433"/>
            <a:ext cx="11328777" cy="1325563"/>
          </a:xfrm>
        </p:spPr>
        <p:txBody>
          <a:bodyPr/>
          <a:lstStyle/>
          <a:p>
            <a:r>
              <a:rPr lang="en-US">
                <a:solidFill>
                  <a:srgbClr val="FFC000"/>
                </a:solidFill>
                <a:latin typeface="Arial Black"/>
              </a:rPr>
              <a:t>NOT-FOR-PROFIT</a:t>
            </a:r>
            <a:r>
              <a:rPr lang="en-US">
                <a:latin typeface="Arial Black"/>
              </a:rPr>
              <a:t> </a:t>
            </a:r>
            <a:br>
              <a:rPr lang="en-US">
                <a:latin typeface="Arial Black"/>
              </a:rPr>
            </a:br>
            <a:r>
              <a:rPr lang="en-US">
                <a:latin typeface="Arial Black"/>
              </a:rPr>
              <a:t>CYBER THREAT LANDSCAPE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A5D742-9286-27D7-2736-5445A09E6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06D7-5D0F-9049-87DC-D539A88ED2FA}" type="slidenum">
              <a:rPr lang="en-US" smtClean="0"/>
              <a:t>7</a:t>
            </a:fld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EA48D8F-087A-0F66-E55F-886AA644274E}"/>
              </a:ext>
            </a:extLst>
          </p:cNvPr>
          <p:cNvGrpSpPr/>
          <p:nvPr/>
        </p:nvGrpSpPr>
        <p:grpSpPr>
          <a:xfrm>
            <a:off x="303457" y="1469134"/>
            <a:ext cx="5970461" cy="954107"/>
            <a:chOff x="306221" y="1466205"/>
            <a:chExt cx="5970461" cy="954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84C5247-6E8D-5590-4F80-F8A1F7F29045}"/>
                </a:ext>
              </a:extLst>
            </p:cNvPr>
            <p:cNvGrpSpPr/>
            <p:nvPr/>
          </p:nvGrpSpPr>
          <p:grpSpPr>
            <a:xfrm>
              <a:off x="306221" y="1486058"/>
              <a:ext cx="914400" cy="914400"/>
              <a:chOff x="1177896" y="1690688"/>
              <a:chExt cx="914400" cy="914400"/>
            </a:xfrm>
          </p:grpSpPr>
          <p:pic>
            <p:nvPicPr>
              <p:cNvPr id="7" name="Graphic 6" descr="Monitor outline">
                <a:extLst>
                  <a:ext uri="{FF2B5EF4-FFF2-40B4-BE49-F238E27FC236}">
                    <a16:creationId xmlns:a16="http://schemas.microsoft.com/office/drawing/2014/main" id="{7922114A-DDB6-7F61-9100-A48D3500D4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177896" y="169068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9" name="Graphic 8" descr="Lock outline">
                <a:extLst>
                  <a:ext uri="{FF2B5EF4-FFF2-40B4-BE49-F238E27FC236}">
                    <a16:creationId xmlns:a16="http://schemas.microsoft.com/office/drawing/2014/main" id="{9308C65F-E875-9716-F883-2B6FAC607E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400192" y="1861017"/>
                <a:ext cx="469807" cy="469807"/>
              </a:xfrm>
              <a:prstGeom prst="rect">
                <a:avLst/>
              </a:prstGeom>
            </p:spPr>
          </p:pic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9DE56A1-95DB-B562-7F2E-FC19894DE80F}"/>
                </a:ext>
              </a:extLst>
            </p:cNvPr>
            <p:cNvSpPr txBox="1"/>
            <p:nvPr/>
          </p:nvSpPr>
          <p:spPr>
            <a:xfrm>
              <a:off x="1220182" y="1466205"/>
              <a:ext cx="5056500" cy="95410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1400" b="1" u="sng" dirty="0">
                  <a:latin typeface="Barlow" panose="00000500000000000000" pitchFamily="2" charset="0"/>
                  <a:cs typeface="Arial"/>
                </a:rPr>
                <a:t>Ransomware attacks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Barlow" panose="00000500000000000000" pitchFamily="2" charset="0"/>
                  <a:cs typeface="Arial"/>
                </a:rPr>
                <a:t>Remains one of the most prevalent threats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Barlow" panose="00000500000000000000" pitchFamily="2" charset="0"/>
                  <a:cs typeface="Arial"/>
                </a:rPr>
                <a:t>SMBs and not-for-profits are prime targets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Barlow" panose="00000500000000000000" pitchFamily="2" charset="0"/>
                  <a:cs typeface="Arial"/>
                </a:rPr>
                <a:t>Double-extortion tactics are rising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AC7AFE2-A9E9-8833-A418-DC05078B6FCF}"/>
              </a:ext>
            </a:extLst>
          </p:cNvPr>
          <p:cNvGrpSpPr/>
          <p:nvPr/>
        </p:nvGrpSpPr>
        <p:grpSpPr>
          <a:xfrm>
            <a:off x="303457" y="2971799"/>
            <a:ext cx="5970462" cy="914400"/>
            <a:chOff x="306220" y="3727182"/>
            <a:chExt cx="5970462" cy="914400"/>
          </a:xfrm>
        </p:grpSpPr>
        <p:pic>
          <p:nvPicPr>
            <p:cNvPr id="14" name="Graphic 13" descr="Head with gears outline">
              <a:extLst>
                <a:ext uri="{FF2B5EF4-FFF2-40B4-BE49-F238E27FC236}">
                  <a16:creationId xmlns:a16="http://schemas.microsoft.com/office/drawing/2014/main" id="{F30598CD-01D2-9F6E-EB45-1AD3B6D720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06220" y="3727182"/>
              <a:ext cx="914400" cy="91440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DE4158A-8E1D-3D13-69AB-E8A78B4EBAA2}"/>
                </a:ext>
              </a:extLst>
            </p:cNvPr>
            <p:cNvSpPr txBox="1"/>
            <p:nvPr/>
          </p:nvSpPr>
          <p:spPr>
            <a:xfrm>
              <a:off x="1216756" y="3815050"/>
              <a:ext cx="5059926" cy="73866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1400" b="1" u="sng" dirty="0">
                  <a:latin typeface="Barlow" panose="00000500000000000000" pitchFamily="2" charset="0"/>
                  <a:cs typeface="Arial"/>
                </a:rPr>
                <a:t>Social engineering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Barlow" panose="00000500000000000000" pitchFamily="2" charset="0"/>
                  <a:cs typeface="Arial"/>
                </a:rPr>
                <a:t>Phishing remains a leading attack vector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Barlow" panose="00000500000000000000" pitchFamily="2" charset="0"/>
                  <a:cs typeface="Arial"/>
                </a:rPr>
                <a:t>Attackers use social engineering to trick users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76FC083-2812-3A34-489C-AA2CF51C34CD}"/>
              </a:ext>
            </a:extLst>
          </p:cNvPr>
          <p:cNvGrpSpPr/>
          <p:nvPr/>
        </p:nvGrpSpPr>
        <p:grpSpPr>
          <a:xfrm>
            <a:off x="6132678" y="2844224"/>
            <a:ext cx="6009121" cy="1169551"/>
            <a:chOff x="306220" y="4716131"/>
            <a:chExt cx="6009121" cy="1169551"/>
          </a:xfrm>
        </p:grpSpPr>
        <p:pic>
          <p:nvPicPr>
            <p:cNvPr id="16" name="Graphic 15" descr="Group of men outline">
              <a:extLst>
                <a:ext uri="{FF2B5EF4-FFF2-40B4-BE49-F238E27FC236}">
                  <a16:creationId xmlns:a16="http://schemas.microsoft.com/office/drawing/2014/main" id="{0FCBCF4D-3452-C038-4889-7EEDDF88092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06220" y="4843706"/>
              <a:ext cx="914400" cy="9144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E42C8CD-5270-DA54-15FF-F48143BB634D}"/>
                </a:ext>
              </a:extLst>
            </p:cNvPr>
            <p:cNvSpPr txBox="1"/>
            <p:nvPr/>
          </p:nvSpPr>
          <p:spPr>
            <a:xfrm>
              <a:off x="1255415" y="4716131"/>
              <a:ext cx="5059926" cy="116955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1400" b="1" u="sng">
                  <a:latin typeface="Barlow" panose="00000500000000000000" pitchFamily="2" charset="0"/>
                  <a:cs typeface="Arial"/>
                </a:rPr>
                <a:t>Insider threats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>
                  <a:latin typeface="Barlow" panose="00000500000000000000" pitchFamily="2" charset="0"/>
                  <a:cs typeface="Arial"/>
                </a:rPr>
                <a:t>Malicious or accidental actions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>
                  <a:latin typeface="Barlow" panose="00000500000000000000" pitchFamily="2" charset="0"/>
                  <a:cs typeface="Arial"/>
                </a:rPr>
                <a:t>Individuals may obtain, leak, or misuse sensitive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>
                  <a:latin typeface="Barlow" panose="00000500000000000000" pitchFamily="2" charset="0"/>
                  <a:cs typeface="Arial"/>
                </a:rPr>
                <a:t>Can be manipulated by other attackers through social engineering or bribery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1B92576-9546-F642-218C-0091AF928B9F}"/>
              </a:ext>
            </a:extLst>
          </p:cNvPr>
          <p:cNvGrpSpPr/>
          <p:nvPr/>
        </p:nvGrpSpPr>
        <p:grpSpPr>
          <a:xfrm>
            <a:off x="6132678" y="1469134"/>
            <a:ext cx="6034143" cy="954107"/>
            <a:chOff x="6157856" y="1472063"/>
            <a:chExt cx="6034143" cy="95410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6BA2792-DCBE-B34E-2E2A-C7CE81F50F89}"/>
                </a:ext>
              </a:extLst>
            </p:cNvPr>
            <p:cNvGrpSpPr/>
            <p:nvPr/>
          </p:nvGrpSpPr>
          <p:grpSpPr>
            <a:xfrm>
              <a:off x="6157856" y="1491916"/>
              <a:ext cx="914400" cy="914400"/>
              <a:chOff x="6096000" y="1638720"/>
              <a:chExt cx="914400" cy="914400"/>
            </a:xfrm>
          </p:grpSpPr>
          <p:pic>
            <p:nvPicPr>
              <p:cNvPr id="18" name="Graphic 17" descr="Folder Search outline">
                <a:extLst>
                  <a:ext uri="{FF2B5EF4-FFF2-40B4-BE49-F238E27FC236}">
                    <a16:creationId xmlns:a16="http://schemas.microsoft.com/office/drawing/2014/main" id="{370FF1B0-708F-F454-6595-2B45C54837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6096000" y="1638720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9" name="Graphic 18" descr="Lock outline">
                <a:extLst>
                  <a:ext uri="{FF2B5EF4-FFF2-40B4-BE49-F238E27FC236}">
                    <a16:creationId xmlns:a16="http://schemas.microsoft.com/office/drawing/2014/main" id="{9F790101-EA6F-FDC7-3710-42E5FFC05B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342005" y="1861017"/>
                <a:ext cx="372035" cy="372035"/>
              </a:xfrm>
              <a:prstGeom prst="rect">
                <a:avLst/>
              </a:prstGeom>
            </p:spPr>
          </p:pic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55F8353-F1C2-6DB3-4195-492F706133A4}"/>
                </a:ext>
              </a:extLst>
            </p:cNvPr>
            <p:cNvSpPr txBox="1"/>
            <p:nvPr/>
          </p:nvSpPr>
          <p:spPr>
            <a:xfrm>
              <a:off x="7023146" y="1472063"/>
              <a:ext cx="5168853" cy="95410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1400" b="1" u="sng" dirty="0">
                  <a:latin typeface="Barlow" panose="00000500000000000000" pitchFamily="2" charset="0"/>
                  <a:cs typeface="Arial"/>
                </a:rPr>
                <a:t>Data breaches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Barlow" panose="00000500000000000000" pitchFamily="2" charset="0"/>
                  <a:cs typeface="Arial"/>
                </a:rPr>
                <a:t>Unauthorized disclosure of sensitive data results in large-scale data breaches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Barlow" panose="00000500000000000000" pitchFamily="2" charset="0"/>
                  <a:cs typeface="Arial"/>
                </a:rPr>
                <a:t>Stolen data leads to identity theft and financial crimes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BC04513-DA48-530F-4972-C5D580356EAA}"/>
              </a:ext>
            </a:extLst>
          </p:cNvPr>
          <p:cNvGrpSpPr/>
          <p:nvPr/>
        </p:nvGrpSpPr>
        <p:grpSpPr>
          <a:xfrm>
            <a:off x="303457" y="4394668"/>
            <a:ext cx="6027637" cy="914400"/>
            <a:chOff x="6164362" y="4780551"/>
            <a:chExt cx="6027637" cy="914400"/>
          </a:xfrm>
        </p:grpSpPr>
        <p:pic>
          <p:nvPicPr>
            <p:cNvPr id="31" name="Graphic 30" descr="Server outline">
              <a:extLst>
                <a:ext uri="{FF2B5EF4-FFF2-40B4-BE49-F238E27FC236}">
                  <a16:creationId xmlns:a16="http://schemas.microsoft.com/office/drawing/2014/main" id="{4F27A1BF-A282-5ADF-C7C9-55D9AB281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6164362" y="4780551"/>
              <a:ext cx="914400" cy="914400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137EDF2-0A33-458E-5D01-DEFF6AB5AC07}"/>
                </a:ext>
              </a:extLst>
            </p:cNvPr>
            <p:cNvSpPr txBox="1"/>
            <p:nvPr/>
          </p:nvSpPr>
          <p:spPr>
            <a:xfrm>
              <a:off x="7047077" y="4868419"/>
              <a:ext cx="5144922" cy="73866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1400" b="1" u="sng" dirty="0">
                  <a:latin typeface="Barlow" panose="00000500000000000000" pitchFamily="2" charset="0"/>
                  <a:cs typeface="Arial"/>
                </a:rPr>
                <a:t>Legacy systems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Barlow" panose="00000500000000000000" pitchFamily="2" charset="0"/>
                  <a:cs typeface="Arial"/>
                </a:rPr>
                <a:t>Outdated and vulnerable systems are low-hanging fruit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Barlow" panose="00000500000000000000" pitchFamily="2" charset="0"/>
                  <a:cs typeface="Arial"/>
                </a:rPr>
                <a:t>Difficulty patching/updating leaves them exposed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2090E90-4FCA-6AF2-EE80-E3BCAB08FF11}"/>
              </a:ext>
            </a:extLst>
          </p:cNvPr>
          <p:cNvGrpSpPr/>
          <p:nvPr/>
        </p:nvGrpSpPr>
        <p:grpSpPr>
          <a:xfrm>
            <a:off x="6132678" y="4374815"/>
            <a:ext cx="6059321" cy="954107"/>
            <a:chOff x="6132678" y="3739002"/>
            <a:chExt cx="6059321" cy="954107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F098980-A86A-E006-3223-828B5FE4D69B}"/>
                </a:ext>
              </a:extLst>
            </p:cNvPr>
            <p:cNvSpPr txBox="1"/>
            <p:nvPr/>
          </p:nvSpPr>
          <p:spPr>
            <a:xfrm>
              <a:off x="7023145" y="3739002"/>
              <a:ext cx="5168854" cy="95410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1400" b="1" u="sng">
                  <a:latin typeface="Barlow" panose="00000500000000000000" pitchFamily="2" charset="0"/>
                  <a:cs typeface="Arial"/>
                </a:rPr>
                <a:t>3</a:t>
              </a:r>
              <a:r>
                <a:rPr lang="en-US" sz="1400" b="1" u="sng" baseline="30000">
                  <a:latin typeface="Barlow" panose="00000500000000000000" pitchFamily="2" charset="0"/>
                  <a:cs typeface="Arial"/>
                </a:rPr>
                <a:t>rd</a:t>
              </a:r>
              <a:r>
                <a:rPr lang="en-US" sz="1400" b="1" u="sng">
                  <a:latin typeface="Barlow" panose="00000500000000000000" pitchFamily="2" charset="0"/>
                  <a:cs typeface="Arial"/>
                </a:rPr>
                <a:t> parties, cloud &amp; supply chain security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>
                  <a:latin typeface="Barlow" panose="00000500000000000000" pitchFamily="2" charset="0"/>
                  <a:cs typeface="Arial"/>
                </a:rPr>
                <a:t>Reliance on 3rd parties expands the threat landscape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>
                  <a:latin typeface="Barlow" panose="00000500000000000000" pitchFamily="2" charset="0"/>
                  <a:cs typeface="Arial"/>
                </a:rPr>
                <a:t>Attack surface expands beyond your four walls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>
                  <a:latin typeface="Barlow" panose="00000500000000000000" pitchFamily="2" charset="0"/>
                  <a:cs typeface="Arial"/>
                </a:rPr>
                <a:t>An attack of one party can impact another party</a:t>
              </a:r>
            </a:p>
          </p:txBody>
        </p:sp>
        <p:pic>
          <p:nvPicPr>
            <p:cNvPr id="52" name="Graphic 51" descr="Network outline">
              <a:extLst>
                <a:ext uri="{FF2B5EF4-FFF2-40B4-BE49-F238E27FC236}">
                  <a16:creationId xmlns:a16="http://schemas.microsoft.com/office/drawing/2014/main" id="{A6D0C114-F899-EF6C-0B86-90CE9788E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132678" y="3758856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936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E6937-CFA8-F343-2720-4147B521C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B1829DA-5D3B-E65F-9A5E-2D2781FB5D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/>
          <a:lstStyle/>
          <a:p>
            <a:r>
              <a:rPr lang="en-US" sz="3600"/>
              <a:t>RISK MANAGEMENT STRATEGIES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C36275-A6CD-1EA9-DA4E-C758C71C9FC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61788" y="6216650"/>
            <a:ext cx="430212" cy="365125"/>
          </a:xfrm>
        </p:spPr>
        <p:txBody>
          <a:bodyPr/>
          <a:lstStyle/>
          <a:p>
            <a:fld id="{3CA406D7-5D0F-9049-87DC-D539A88ED2F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32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10B30-31D9-B380-8100-78D8C5E715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6534F7A-E319-A1B5-88B9-6FE582797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99026"/>
            <a:ext cx="4857220" cy="3603791"/>
          </a:xfrm>
        </p:spPr>
        <p:txBody>
          <a:bodyPr>
            <a:normAutofit/>
          </a:bodyPr>
          <a:lstStyle/>
          <a:p>
            <a:pPr algn="ctr"/>
            <a:r>
              <a:rPr lang="en-US" sz="4000">
                <a:latin typeface="Arial Black"/>
              </a:rPr>
              <a:t>What should an organization do to protect itself?</a:t>
            </a: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0E39EBC8-CDF3-4C81-915C-F17B672413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7214373"/>
              </p:ext>
            </p:extLst>
          </p:nvPr>
        </p:nvGraphicFramePr>
        <p:xfrm>
          <a:off x="4572002" y="163326"/>
          <a:ext cx="7776926" cy="5675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02B5869-9BB3-4926-6EFB-8B29F72F4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23372" y="6216505"/>
            <a:ext cx="430427" cy="365125"/>
          </a:xfrm>
        </p:spPr>
        <p:txBody>
          <a:bodyPr/>
          <a:lstStyle/>
          <a:p>
            <a:fld id="{3CA406D7-5D0F-9049-87DC-D539A88ED2F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6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a">
      <a:dk1>
        <a:srgbClr val="0A2331"/>
      </a:dk1>
      <a:lt1>
        <a:srgbClr val="F1E0CA"/>
      </a:lt1>
      <a:dk2>
        <a:srgbClr val="113A4F"/>
      </a:dk2>
      <a:lt2>
        <a:srgbClr val="E7E6E6"/>
      </a:lt2>
      <a:accent1>
        <a:srgbClr val="017396"/>
      </a:accent1>
      <a:accent2>
        <a:srgbClr val="F89D5D"/>
      </a:accent2>
      <a:accent3>
        <a:srgbClr val="58A9A9"/>
      </a:accent3>
      <a:accent4>
        <a:srgbClr val="E14C4A"/>
      </a:accent4>
      <a:accent5>
        <a:srgbClr val="007EA4"/>
      </a:accent5>
      <a:accent6>
        <a:srgbClr val="418180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91998EB-22EA-44A4-A5D5-34CA4249EB89}">
  <we:reference id="wa200001745" version="1.0.1.5" store="en-US" storeType="OMEX"/>
  <we:alternateReferences>
    <we:reference id="wa200001745" version="1.0.1.5" store="wa200001745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57fc2c9-5115-46da-95bc-451df0b31e7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FCAEB98B38154FA48B5CC16583D8C8" ma:contentTypeVersion="14" ma:contentTypeDescription="Create a new document." ma:contentTypeScope="" ma:versionID="892a956153239fe9212964b73446bf42">
  <xsd:schema xmlns:xsd="http://www.w3.org/2001/XMLSchema" xmlns:xs="http://www.w3.org/2001/XMLSchema" xmlns:p="http://schemas.microsoft.com/office/2006/metadata/properties" xmlns:ns2="657fc2c9-5115-46da-95bc-451df0b31e77" xmlns:ns3="2d51a214-9e4c-4bcc-afd8-9a76706012b2" targetNamespace="http://schemas.microsoft.com/office/2006/metadata/properties" ma:root="true" ma:fieldsID="606c6b2f7896738cfcbeb2ee440440d0" ns2:_="" ns3:_="">
    <xsd:import namespace="657fc2c9-5115-46da-95bc-451df0b31e77"/>
    <xsd:import namespace="2d51a214-9e4c-4bcc-afd8-9a76706012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c2c9-5115-46da-95bc-451df0b31e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ec6658c-7b7d-4e26-8a4c-82cb09e6d8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51a214-9e4c-4bcc-afd8-9a76706012b2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26D7B08-4774-439B-ACB4-F7DA5EB31439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657fc2c9-5115-46da-95bc-451df0b31e77"/>
    <ds:schemaRef ds:uri="http://schemas.microsoft.com/office/2006/metadata/properties"/>
    <ds:schemaRef ds:uri="http://schemas.openxmlformats.org/package/2006/metadata/core-properties"/>
    <ds:schemaRef ds:uri="2d51a214-9e4c-4bcc-afd8-9a76706012b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3A17C91-2FBA-4226-ADE6-2745937D529D}">
  <ds:schemaRefs>
    <ds:schemaRef ds:uri="2d51a214-9e4c-4bcc-afd8-9a76706012b2"/>
    <ds:schemaRef ds:uri="657fc2c9-5115-46da-95bc-451df0b31e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84E23C1-C094-47E3-9D15-F59C9DDD87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1165</Words>
  <Application>Microsoft Office PowerPoint</Application>
  <PresentationFormat>Widescreen</PresentationFormat>
  <Paragraphs>215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Aptos</vt:lpstr>
      <vt:lpstr>Arial</vt:lpstr>
      <vt:lpstr>Arial Black</vt:lpstr>
      <vt:lpstr>Arial Narrow</vt:lpstr>
      <vt:lpstr>Barlow</vt:lpstr>
      <vt:lpstr>Calibri</vt:lpstr>
      <vt:lpstr>Calibri Light</vt:lpstr>
      <vt:lpstr>Courier New</vt:lpstr>
      <vt:lpstr>Wingdings</vt:lpstr>
      <vt:lpstr>Office Theme</vt:lpstr>
      <vt:lpstr>1_Office Theme</vt:lpstr>
      <vt:lpstr>Technology That Powers Your Mission: IT Management for Not-for-Profit Organizations</vt:lpstr>
      <vt:lpstr>PowerPoint Presentation</vt:lpstr>
      <vt:lpstr>AGENDA</vt:lpstr>
      <vt:lpstr>CYBERSECURITY FOR NOT-FOR-PROFITS</vt:lpstr>
      <vt:lpstr>CYBERSECURITY FOR NOT-FOR-PROFITS</vt:lpstr>
      <vt:lpstr>NOT-FOR-PROFIT CYBER THREATS</vt:lpstr>
      <vt:lpstr>NOT-FOR-PROFIT  CYBER THREAT LANDSCAPE</vt:lpstr>
      <vt:lpstr>RISK MANAGEMENT STRATEGIES</vt:lpstr>
      <vt:lpstr>What should an organization do to protect itself?</vt:lpstr>
      <vt:lpstr>CYBER INSURANCE</vt:lpstr>
      <vt:lpstr>CYBER INSURANCE</vt:lpstr>
      <vt:lpstr>CYBER INSURANCE</vt:lpstr>
      <vt:lpstr>BEST PRACTICES</vt:lpstr>
      <vt:lpstr>NOT-FOR-PROFIT BEST PRACTICES</vt:lpstr>
      <vt:lpstr>RESOURCES</vt:lpstr>
      <vt:lpstr>RESOURCES</vt:lpstr>
      <vt:lpstr>ARTIFICIAL INTELLIGENCE</vt:lpstr>
      <vt:lpstr>ARTIFICIAL INTELLIGENCE What is it?</vt:lpstr>
      <vt:lpstr>AI in use in everyday life</vt:lpstr>
      <vt:lpstr>ARTIFICIAL INTELLIGENCE Why AI matters for not-for-profits</vt:lpstr>
      <vt:lpstr>ARTIFICIAL INTELLIGENCE Why AI matters for not-for-profits</vt:lpstr>
      <vt:lpstr>ARTIFICIAL INTELLIGENCE Why AI matters for not-for-profits</vt:lpstr>
      <vt:lpstr>ARTIFICIAL INTELLIGENCE Why AI matters for not-for-profits</vt:lpstr>
      <vt:lpstr>ARTIFICIAL INTELLIGENCE Use cases</vt:lpstr>
      <vt:lpstr>ARTIFICIAL INTELLIGENCE Things to consider… AI works best as a helper—not as a replacement—for human judgment, relationships, and accountability.</vt:lpstr>
      <vt:lpstr>Thank you!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Rachel Dueck</dc:creator>
  <cp:lastModifiedBy>Kate McEwan</cp:lastModifiedBy>
  <cp:revision>3</cp:revision>
  <cp:lastPrinted>2025-02-06T14:44:40Z</cp:lastPrinted>
  <dcterms:created xsi:type="dcterms:W3CDTF">2024-07-26T19:35:22Z</dcterms:created>
  <dcterms:modified xsi:type="dcterms:W3CDTF">2025-08-25T15:27:11Z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0x010100B9FCAEB98B38154FA48B5CC16583D8C8</vt:lpwstr>
  </property>
  <property fmtid="{D5CDD505-2E9C-101B-9397-08002B2CF9AE}" pid="3" name="MediaServiceImageTags">
    <vt:lpwstr/>
  </property>
</Properties>
</file>